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58" r:id="rId2"/>
    <p:sldId id="376" r:id="rId3"/>
    <p:sldId id="367" r:id="rId4"/>
    <p:sldId id="368" r:id="rId5"/>
    <p:sldId id="259" r:id="rId6"/>
    <p:sldId id="260" r:id="rId7"/>
    <p:sldId id="272" r:id="rId8"/>
    <p:sldId id="270" r:id="rId9"/>
    <p:sldId id="312" r:id="rId10"/>
    <p:sldId id="378" r:id="rId11"/>
    <p:sldId id="377" r:id="rId12"/>
    <p:sldId id="380" r:id="rId13"/>
    <p:sldId id="279" r:id="rId14"/>
    <p:sldId id="282" r:id="rId15"/>
    <p:sldId id="283" r:id="rId16"/>
    <p:sldId id="284" r:id="rId17"/>
    <p:sldId id="383" r:id="rId18"/>
    <p:sldId id="384" r:id="rId19"/>
    <p:sldId id="280" r:id="rId20"/>
    <p:sldId id="281" r:id="rId21"/>
    <p:sldId id="382" r:id="rId22"/>
    <p:sldId id="371" r:id="rId23"/>
    <p:sldId id="373" r:id="rId24"/>
    <p:sldId id="313" r:id="rId25"/>
    <p:sldId id="314" r:id="rId26"/>
    <p:sldId id="316" r:id="rId27"/>
    <p:sldId id="317" r:id="rId28"/>
    <p:sldId id="318" r:id="rId29"/>
    <p:sldId id="269" r:id="rId30"/>
    <p:sldId id="293" r:id="rId31"/>
    <p:sldId id="321" r:id="rId32"/>
    <p:sldId id="322" r:id="rId33"/>
    <p:sldId id="323" r:id="rId34"/>
    <p:sldId id="324" r:id="rId35"/>
    <p:sldId id="325" r:id="rId36"/>
    <p:sldId id="326" r:id="rId37"/>
    <p:sldId id="327" r:id="rId38"/>
    <p:sldId id="328" r:id="rId39"/>
    <p:sldId id="330" r:id="rId40"/>
    <p:sldId id="331" r:id="rId41"/>
    <p:sldId id="309"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2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p:restoredTop sz="90939" autoAdjust="0"/>
  </p:normalViewPr>
  <p:slideViewPr>
    <p:cSldViewPr>
      <p:cViewPr varScale="1">
        <p:scale>
          <a:sx n="90" d="100"/>
          <a:sy n="90" d="100"/>
        </p:scale>
        <p:origin x="3808" y="184"/>
      </p:cViewPr>
      <p:guideLst>
        <p:guide orient="horz" pos="2160"/>
        <p:guide pos="2880"/>
      </p:guideLst>
    </p:cSldViewPr>
  </p:slideViewPr>
  <p:notesTextViewPr>
    <p:cViewPr>
      <p:scale>
        <a:sx n="1" d="1"/>
        <a:sy n="1" d="1"/>
      </p:scale>
      <p:origin x="0" y="0"/>
    </p:cViewPr>
  </p:notesTextViewPr>
  <p:sorterViewPr>
    <p:cViewPr>
      <p:scale>
        <a:sx n="100" d="100"/>
        <a:sy n="100" d="100"/>
      </p:scale>
      <p:origin x="0" y="-89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CF645AE-C15C-46A3-B534-3A1409F90B07}" type="datetimeFigureOut">
              <a:rPr lang="en-US" smtClean="0"/>
              <a:t>9/6/18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5E1C137-2A47-43DD-B8B5-7E45B0AAF781}" type="slidenum">
              <a:rPr lang="en-US" smtClean="0"/>
              <a:t>‹#›</a:t>
            </a:fld>
            <a:endParaRPr lang="en-US"/>
          </a:p>
        </p:txBody>
      </p:sp>
    </p:spTree>
    <p:extLst>
      <p:ext uri="{BB962C8B-B14F-4D97-AF65-F5344CB8AC3E}">
        <p14:creationId xmlns:p14="http://schemas.microsoft.com/office/powerpoint/2010/main" val="3779533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B8F3F0F-4D2B-4117-ACC7-432656FE197C}" type="datetimeFigureOut">
              <a:rPr lang="en-US" smtClean="0"/>
              <a:t>9/6/18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E157D54-2957-4BEE-B2DA-C3AFE2BDC091}" type="slidenum">
              <a:rPr lang="en-US" smtClean="0"/>
              <a:t>‹#›</a:t>
            </a:fld>
            <a:endParaRPr lang="en-US"/>
          </a:p>
        </p:txBody>
      </p:sp>
    </p:spTree>
    <p:extLst>
      <p:ext uri="{BB962C8B-B14F-4D97-AF65-F5344CB8AC3E}">
        <p14:creationId xmlns:p14="http://schemas.microsoft.com/office/powerpoint/2010/main" val="1154525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www.cwsglobal.org/what-we-do/water/water.html" TargetMode="External"/><Relationship Id="rId3" Type="http://schemas.openxmlformats.org/officeDocument/2006/relationships/hyperlink" Target="http://www.cwsglobal.org/what-we-do/hunger-and-malnutrition/" TargetMode="External"/><Relationship Id="rId7" Type="http://schemas.openxmlformats.org/officeDocument/2006/relationships/hyperlink" Target="http://www.cwsglobal.org/what-we-do/children/"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cwsglobal.org/what-we-do/immigration/" TargetMode="External"/><Relationship Id="rId5" Type="http://schemas.openxmlformats.org/officeDocument/2006/relationships/hyperlink" Target="http://www.cwsglobal.org/what-we-do/refugees/" TargetMode="External"/><Relationship Id="rId4" Type="http://schemas.openxmlformats.org/officeDocument/2006/relationships/hyperlink" Target="http://www.cwsglobal.org/what-we-do/emergencie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rldefense.proofpoint.com/v1/url?u=http://www.ajustharvest.org/our-work/organizing-for-a-fair-economy/&amp;k=/bkpAUdJWZuiTILCq/FnQg%3D%3D%0a&amp;r=VqtwyTscbGEUwVOIfvl6I4m7WcYeqJKfbnwiiS1%2BgK8%3D%0a&amp;m=NQ8IR3MQH/Bs/aKgBtgXkK6JzwmtRDHgq8bHaDGOhtE%3D%0a&amp;s=6856a037ca74a612c97558763f1bfd9e3f6497f989b2633b5341a65f0b1ab6a1"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urldefense.proofpoint.com/v1/url?u=http://www.ajustharvest.org/our-work/creating-economic-development/&amp;k=/bkpAUdJWZuiTILCq/FnQg%3D%3D%0a&amp;r=VqtwyTscbGEUwVOIfvl6I4m7WcYeqJKfbnwiiS1%2BgK8%3D%0a&amp;m=NQ8IR3MQH/Bs/aKgBtgXkK6JzwmtRDHgq8bHaDGOhtE%3D%0a&amp;s=3c6f35b4cf34f75ca2018e4139f18108804f2b381bb6607fc78cd3e6e973db33"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rldefense.proofpoint.com/v1/url?u=http://www.ajustharvest.org/our-work/organizing-for-a-fair-economy/&amp;k=/bkpAUdJWZuiTILCq/FnQg%3D%3D%0a&amp;r=VqtwyTscbGEUwVOIfvl6I4m7WcYeqJKfbnwiiS1%2BgK8%3D%0a&amp;m=NQ8IR3MQH/Bs/aKgBtgXkK6JzwmtRDHgq8bHaDGOhtE%3D%0a&amp;s=6856a037ca74a612c97558763f1bfd9e3f6497f989b2633b5341a65f0b1ab6a1"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urldefense.proofpoint.com/v1/url?u=http://www.ajustharvest.org/our-work/creating-economic-development/&amp;k=/bkpAUdJWZuiTILCq/FnQg%3D%3D%0a&amp;r=VqtwyTscbGEUwVOIfvl6I4m7WcYeqJKfbnwiiS1%2BgK8%3D%0a&amp;m=NQ8IR3MQH/Bs/aKgBtgXkK6JzwmtRDHgq8bHaDGOhtE%3D%0a&amp;s=3c6f35b4cf34f75ca2018e4139f18108804f2b381bb6607fc78cd3e6e973db33"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rldefense.proofpoint.com/v1/url?u=http://www.ajustharvest.org/our-work/organizing-for-a-fair-economy/&amp;k=/bkpAUdJWZuiTILCq/FnQg%3D%3D%0a&amp;r=VqtwyTscbGEUwVOIfvl6I4m7WcYeqJKfbnwiiS1%2BgK8%3D%0a&amp;m=NQ8IR3MQH/Bs/aKgBtgXkK6JzwmtRDHgq8bHaDGOhtE%3D%0a&amp;s=6856a037ca74a612c97558763f1bfd9e3f6497f989b2633b5341a65f0b1ab6a1"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urldefense.proofpoint.com/v1/url?u=http://www.ajustharvest.org/our-work/creating-economic-development/&amp;k=/bkpAUdJWZuiTILCq/FnQg%3D%3D%0a&amp;r=VqtwyTscbGEUwVOIfvl6I4m7WcYeqJKfbnwiiS1%2BgK8%3D%0a&amp;m=NQ8IR3MQH/Bs/aKgBtgXkK6JzwmtRDHgq8bHaDGOhtE%3D%0a&amp;s=3c6f35b4cf34f75ca2018e4139f18108804f2b381bb6607fc78cd3e6e973db3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57D54-2957-4BEE-B2DA-C3AFE2BDC091}" type="slidenum">
              <a:rPr lang="en-US" smtClean="0"/>
              <a:t>1</a:t>
            </a:fld>
            <a:endParaRPr lang="en-US"/>
          </a:p>
        </p:txBody>
      </p:sp>
    </p:spTree>
    <p:extLst>
      <p:ext uri="{BB962C8B-B14F-4D97-AF65-F5344CB8AC3E}">
        <p14:creationId xmlns:p14="http://schemas.microsoft.com/office/powerpoint/2010/main" val="2809430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key findings as they relate to family</a:t>
            </a:r>
            <a:r>
              <a:rPr lang="en-US" baseline="0" dirty="0"/>
              <a:t> in the video</a:t>
            </a:r>
          </a:p>
          <a:p>
            <a:endParaRPr lang="en-US" baseline="0" dirty="0"/>
          </a:p>
          <a:p>
            <a:r>
              <a:rPr lang="en-US" baseline="0" dirty="0"/>
              <a:t>Additional facts:</a:t>
            </a:r>
          </a:p>
          <a:p>
            <a:r>
              <a:rPr lang="en-US" dirty="0"/>
              <a:t>70 percent have children under age 18 in the household </a:t>
            </a:r>
          </a:p>
          <a:p>
            <a:pPr marL="0" lvl="1" defTabSz="966612">
              <a:defRPr/>
            </a:pPr>
            <a:r>
              <a:rPr lang="en-US" dirty="0"/>
              <a:t>Individuals reported they were more likely to turn to family than a food pantry when in need of food assistance</a:t>
            </a:r>
          </a:p>
          <a:p>
            <a:pPr marL="0" lvl="1" defTabSz="966612">
              <a:defRPr/>
            </a:pPr>
            <a:r>
              <a:rPr lang="en-US" dirty="0"/>
              <a:t>Among the working poor who have never used a pantry, 35 percent stated “lack of information about the program or location” as a reason for not using a pantry</a:t>
            </a:r>
          </a:p>
          <a:p>
            <a:pPr marL="0" lvl="1" defTabSz="966612">
              <a:defRPr/>
            </a:pPr>
            <a:endParaRPr lang="en-US" dirty="0"/>
          </a:p>
          <a:p>
            <a:endParaRPr lang="en-US" dirty="0"/>
          </a:p>
        </p:txBody>
      </p:sp>
      <p:sp>
        <p:nvSpPr>
          <p:cNvPr id="4" name="Slide Number Placeholder 3"/>
          <p:cNvSpPr>
            <a:spLocks noGrp="1"/>
          </p:cNvSpPr>
          <p:nvPr>
            <p:ph type="sldNum" sz="quarter" idx="10"/>
          </p:nvPr>
        </p:nvSpPr>
        <p:spPr/>
        <p:txBody>
          <a:bodyPr/>
          <a:lstStyle/>
          <a:p>
            <a:fld id="{93089B13-6073-9245-B878-077522B582E7}" type="slidenum">
              <a:rPr lang="en-US" smtClean="0"/>
              <a:t>21</a:t>
            </a:fld>
            <a:endParaRPr lang="en-US"/>
          </a:p>
        </p:txBody>
      </p:sp>
    </p:spTree>
    <p:extLst>
      <p:ext uri="{BB962C8B-B14F-4D97-AF65-F5344CB8AC3E}">
        <p14:creationId xmlns:p14="http://schemas.microsoft.com/office/powerpoint/2010/main" val="1625269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Discuss the above</a:t>
            </a:r>
            <a:r>
              <a:rPr lang="en-US" baseline="0" dirty="0"/>
              <a:t> key findings as they relate to Marjorie</a:t>
            </a:r>
            <a:endParaRPr lang="en-US" dirty="0"/>
          </a:p>
          <a:p>
            <a:pPr defTabSz="966612">
              <a:defRPr/>
            </a:pPr>
            <a:endParaRPr lang="en-US" dirty="0"/>
          </a:p>
          <a:p>
            <a:pPr defTabSz="966612">
              <a:defRPr/>
            </a:pPr>
            <a:r>
              <a:rPr lang="en-US" dirty="0"/>
              <a:t>Additional Facts</a:t>
            </a:r>
          </a:p>
          <a:p>
            <a:pPr defTabSz="966612">
              <a:defRPr/>
            </a:pPr>
            <a:r>
              <a:rPr lang="en-US" dirty="0"/>
              <a:t>Almost a third of those interviewed were unable to obtain food at some point even though they could afford food. The most common reason cited: an illness or physical limitation, especially when the individual lived alone</a:t>
            </a:r>
          </a:p>
          <a:p>
            <a:pPr defTabSz="966612">
              <a:defRPr/>
            </a:pPr>
            <a:r>
              <a:rPr lang="en-US" dirty="0"/>
              <a:t>The weight of food is also a problem for older adults. Some reported being unable to carry home heavy items like meat, produce, and milk, and instead bought fewer foods or lighter (weight), less nutritious foods</a:t>
            </a:r>
          </a:p>
          <a:p>
            <a:pPr defTabSz="966612">
              <a:defRPr/>
            </a:pPr>
            <a:r>
              <a:rPr lang="en-US" dirty="0"/>
              <a:t>Almost all respondents reported a lack of access to the fresh fruits and vegetables needed for a nutritious diet</a:t>
            </a:r>
          </a:p>
          <a:p>
            <a:pPr defTabSz="966612">
              <a:defRPr/>
            </a:pPr>
            <a:endParaRPr lang="en-US" dirty="0"/>
          </a:p>
          <a:p>
            <a:pPr defTabSz="966612">
              <a:defRPr/>
            </a:pPr>
            <a:endParaRPr lang="en-US" dirty="0"/>
          </a:p>
          <a:p>
            <a:endParaRPr lang="en-US" dirty="0"/>
          </a:p>
        </p:txBody>
      </p:sp>
      <p:sp>
        <p:nvSpPr>
          <p:cNvPr id="4" name="Slide Number Placeholder 3"/>
          <p:cNvSpPr>
            <a:spLocks noGrp="1"/>
          </p:cNvSpPr>
          <p:nvPr>
            <p:ph type="sldNum" sz="quarter" idx="10"/>
          </p:nvPr>
        </p:nvSpPr>
        <p:spPr/>
        <p:txBody>
          <a:bodyPr/>
          <a:lstStyle/>
          <a:p>
            <a:fld id="{93089B13-6073-9245-B878-077522B582E7}" type="slidenum">
              <a:rPr lang="en-US" smtClean="0"/>
              <a:t>22</a:t>
            </a:fld>
            <a:endParaRPr lang="en-US"/>
          </a:p>
        </p:txBody>
      </p:sp>
    </p:spTree>
    <p:extLst>
      <p:ext uri="{BB962C8B-B14F-4D97-AF65-F5344CB8AC3E}">
        <p14:creationId xmlns:p14="http://schemas.microsoft.com/office/powerpoint/2010/main" val="821512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Additional facts</a:t>
            </a:r>
          </a:p>
          <a:p>
            <a:pPr defTabSz="966612">
              <a:defRPr/>
            </a:pPr>
            <a:r>
              <a:rPr lang="en-US" dirty="0"/>
              <a:t>An average food-insecure family of four may forgo up to 100 meals a month because they lack enough money to buy food</a:t>
            </a:r>
          </a:p>
          <a:p>
            <a:endParaRPr lang="en-US" dirty="0"/>
          </a:p>
        </p:txBody>
      </p:sp>
      <p:sp>
        <p:nvSpPr>
          <p:cNvPr id="4" name="Slide Number Placeholder 3"/>
          <p:cNvSpPr>
            <a:spLocks noGrp="1"/>
          </p:cNvSpPr>
          <p:nvPr>
            <p:ph type="sldNum" sz="quarter" idx="10"/>
          </p:nvPr>
        </p:nvSpPr>
        <p:spPr/>
        <p:txBody>
          <a:bodyPr/>
          <a:lstStyle/>
          <a:p>
            <a:fld id="{93089B13-6073-9245-B878-077522B582E7}" type="slidenum">
              <a:rPr lang="en-US" smtClean="0"/>
              <a:t>23</a:t>
            </a:fld>
            <a:endParaRPr lang="en-US"/>
          </a:p>
        </p:txBody>
      </p:sp>
    </p:spTree>
    <p:extLst>
      <p:ext uri="{BB962C8B-B14F-4D97-AF65-F5344CB8AC3E}">
        <p14:creationId xmlns:p14="http://schemas.microsoft.com/office/powerpoint/2010/main" val="76188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charset="0"/>
              <a:buChar char="•"/>
            </a:pPr>
            <a:r>
              <a:rPr lang="en-US" dirty="0"/>
              <a:t>Video</a:t>
            </a:r>
            <a:r>
              <a:rPr lang="en-US" baseline="0" dirty="0"/>
              <a:t> is to give a context for the state of hunger in America</a:t>
            </a:r>
          </a:p>
          <a:p>
            <a:pPr marL="181240" indent="-181240">
              <a:buFont typeface="Arial" charset="0"/>
              <a:buChar char="•"/>
            </a:pPr>
            <a:r>
              <a:rPr lang="en-US" baseline="0" dirty="0"/>
              <a:t>Video produced by the Feeding America organization</a:t>
            </a:r>
          </a:p>
          <a:p>
            <a:pPr marL="181240" indent="-181240">
              <a:buFont typeface="Arial" charset="0"/>
              <a:buChar char="•"/>
            </a:pPr>
            <a:r>
              <a:rPr lang="en-US" baseline="0" dirty="0"/>
              <a:t>Click Play Button to start video – length is 3’ 30”</a:t>
            </a:r>
          </a:p>
          <a:p>
            <a:pPr marL="181240" indent="-181240">
              <a:buFont typeface="Arial" charset="0"/>
              <a:buChar char="•"/>
            </a:pPr>
            <a:r>
              <a:rPr lang="en-US" baseline="0" dirty="0"/>
              <a:t>Possible questions after video – allow 2 minutes for a few responses</a:t>
            </a:r>
          </a:p>
          <a:p>
            <a:pPr marL="664546" lvl="1" indent="-181240">
              <a:buFont typeface="Arial" charset="0"/>
              <a:buChar char="•"/>
            </a:pPr>
            <a:r>
              <a:rPr lang="en-US" baseline="0" dirty="0"/>
              <a:t>What surprised you about the video?</a:t>
            </a:r>
          </a:p>
          <a:p>
            <a:pPr marL="664546" lvl="1" indent="-181240">
              <a:buFont typeface="Arial" charset="0"/>
              <a:buChar char="•"/>
            </a:pPr>
            <a:r>
              <a:rPr lang="en-US" baseline="0" dirty="0"/>
              <a:t>Did you learn anything new?</a:t>
            </a:r>
          </a:p>
          <a:p>
            <a:pPr marL="664546" lvl="1" indent="-181240">
              <a:buFont typeface="Arial" charset="0"/>
              <a:buChar char="•"/>
            </a:pPr>
            <a:endParaRPr lang="en-US" baseline="0" dirty="0"/>
          </a:p>
        </p:txBody>
      </p:sp>
      <p:sp>
        <p:nvSpPr>
          <p:cNvPr id="4" name="Slide Number Placeholder 3"/>
          <p:cNvSpPr>
            <a:spLocks noGrp="1"/>
          </p:cNvSpPr>
          <p:nvPr>
            <p:ph type="sldNum" sz="quarter" idx="10"/>
          </p:nvPr>
        </p:nvSpPr>
        <p:spPr/>
        <p:txBody>
          <a:bodyPr/>
          <a:lstStyle/>
          <a:p>
            <a:fld id="{93089B13-6073-9245-B878-077522B582E7}" type="slidenum">
              <a:rPr lang="en-US" smtClean="0"/>
              <a:t>3</a:t>
            </a:fld>
            <a:endParaRPr lang="en-US"/>
          </a:p>
        </p:txBody>
      </p:sp>
    </p:spTree>
    <p:extLst>
      <p:ext uri="{BB962C8B-B14F-4D97-AF65-F5344CB8AC3E}">
        <p14:creationId xmlns:p14="http://schemas.microsoft.com/office/powerpoint/2010/main" val="2625729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that we are moving from the national picture to the local picture</a:t>
            </a:r>
          </a:p>
          <a:p>
            <a:endParaRPr lang="en-US" dirty="0"/>
          </a:p>
          <a:p>
            <a:r>
              <a:rPr lang="en-US" dirty="0"/>
              <a:t>Additional facts:</a:t>
            </a:r>
          </a:p>
          <a:p>
            <a:pPr lvl="0" fontAlgn="base"/>
            <a:r>
              <a:rPr lang="en-US" dirty="0"/>
              <a:t>68 % of programs reported an increase in volume of clients over the last 12 months</a:t>
            </a:r>
          </a:p>
          <a:p>
            <a:pPr lvl="0" fontAlgn="base"/>
            <a:r>
              <a:rPr lang="en-US" dirty="0"/>
              <a:t>69 % of client households have incomes that fall at or below the federal poverty level</a:t>
            </a:r>
          </a:p>
          <a:p>
            <a:pPr defTabSz="966612" fontAlgn="base">
              <a:defRPr/>
            </a:pPr>
            <a:r>
              <a:rPr lang="en-US" dirty="0"/>
              <a:t>58 % of households served through the Food Depository network are currently receiving Supplemental Nutrition Assistance Program (SNAP) benefits</a:t>
            </a:r>
          </a:p>
          <a:p>
            <a:pPr lvl="0" fontAlgn="base"/>
            <a:endParaRPr lang="en-US" dirty="0"/>
          </a:p>
          <a:p>
            <a:pPr marL="181240" indent="-181240">
              <a:buFont typeface="Arial" charset="0"/>
              <a:buChar char="•"/>
            </a:pPr>
            <a:endParaRPr lang="en-US" dirty="0"/>
          </a:p>
        </p:txBody>
      </p:sp>
      <p:sp>
        <p:nvSpPr>
          <p:cNvPr id="4" name="Slide Number Placeholder 3"/>
          <p:cNvSpPr>
            <a:spLocks noGrp="1"/>
          </p:cNvSpPr>
          <p:nvPr>
            <p:ph type="sldNum" sz="quarter" idx="10"/>
          </p:nvPr>
        </p:nvSpPr>
        <p:spPr/>
        <p:txBody>
          <a:bodyPr/>
          <a:lstStyle/>
          <a:p>
            <a:fld id="{93089B13-6073-9245-B878-077522B582E7}" type="slidenum">
              <a:rPr lang="en-US" smtClean="0"/>
              <a:t>4</a:t>
            </a:fld>
            <a:endParaRPr lang="en-US"/>
          </a:p>
        </p:txBody>
      </p:sp>
    </p:spTree>
    <p:extLst>
      <p:ext uri="{BB962C8B-B14F-4D97-AF65-F5344CB8AC3E}">
        <p14:creationId xmlns:p14="http://schemas.microsoft.com/office/powerpoint/2010/main" val="2697521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CROP grew out of the fields of middle America.  It was born in 1947, in response to the needs of hungry and suffering people in post-War Europe and Asia.  U.S. Christians wanted to help their overseas neighbors in need.</a:t>
            </a:r>
          </a:p>
          <a:p>
            <a:endParaRPr lang="en-US" dirty="0"/>
          </a:p>
          <a:p>
            <a:r>
              <a:rPr lang="en-US" dirty="0"/>
              <a:t>CROP's original mission was to collect food commodities -- primarily grain -- and ship them overseas. </a:t>
            </a:r>
          </a:p>
          <a:p>
            <a:endParaRPr lang="en-US" dirty="0"/>
          </a:p>
          <a:p>
            <a:r>
              <a:rPr lang="en-US" dirty="0"/>
              <a:t>On October 17, 1969, a thousand people in Bismarck, ND, walked in what may have been the first-ever CROP Hunger Walk--and raised $25,000 to help stop hunger. Several other CROP Hunger Walks occurred soon thereafter, and before long there were hundreds of CROP Hunger Walks each year in communities nationwide.  With its inception in 1969, CROP Hunger Walks are "viewed by many as the granddaddy of charity walks." (</a:t>
            </a:r>
            <a:r>
              <a:rPr lang="en-US" i="1" dirty="0"/>
              <a:t>Los Angeles Times</a:t>
            </a:r>
            <a:r>
              <a:rPr lang="en-US" dirty="0"/>
              <a:t> (Oct. 26, 2009).</a:t>
            </a:r>
          </a:p>
          <a:p>
            <a:endParaRPr lang="en-US" dirty="0"/>
          </a:p>
          <a:p>
            <a:r>
              <a:rPr lang="en-US" dirty="0"/>
              <a:t>CROP Hunger Walks help children and families worldwide – including here in the U.S. – to have food for today, while building for a better tomorrow. Each year nearly 2 million CROP Walkers, volunteers and sponsors put their caring into action, raising funds to help end hunger and poverty at home and around the world</a:t>
            </a:r>
          </a:p>
        </p:txBody>
      </p:sp>
      <p:sp>
        <p:nvSpPr>
          <p:cNvPr id="4" name="Slide Number Placeholder 3"/>
          <p:cNvSpPr>
            <a:spLocks noGrp="1"/>
          </p:cNvSpPr>
          <p:nvPr>
            <p:ph type="sldNum" sz="quarter" idx="10"/>
          </p:nvPr>
        </p:nvSpPr>
        <p:spPr/>
        <p:txBody>
          <a:bodyPr/>
          <a:lstStyle/>
          <a:p>
            <a:fld id="{FE157D54-2957-4BEE-B2DA-C3AFE2BDC091}" type="slidenum">
              <a:rPr lang="en-US" smtClean="0"/>
              <a:t>5</a:t>
            </a:fld>
            <a:endParaRPr lang="en-US" dirty="0"/>
          </a:p>
        </p:txBody>
      </p:sp>
    </p:spTree>
    <p:extLst>
      <p:ext uri="{BB962C8B-B14F-4D97-AF65-F5344CB8AC3E}">
        <p14:creationId xmlns:p14="http://schemas.microsoft.com/office/powerpoint/2010/main" val="2221058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57D54-2957-4BEE-B2DA-C3AFE2BDC091}" type="slidenum">
              <a:rPr lang="en-US" smtClean="0"/>
              <a:t>6</a:t>
            </a:fld>
            <a:endParaRPr lang="en-US" dirty="0"/>
          </a:p>
        </p:txBody>
      </p:sp>
    </p:spTree>
    <p:extLst>
      <p:ext uri="{BB962C8B-B14F-4D97-AF65-F5344CB8AC3E}">
        <p14:creationId xmlns:p14="http://schemas.microsoft.com/office/powerpoint/2010/main" val="3420569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38" indent="-173038">
              <a:spcBef>
                <a:spcPts val="300"/>
              </a:spcBef>
              <a:spcAft>
                <a:spcPts val="100"/>
              </a:spcAft>
              <a:buFont typeface="Arial" pitchFamily="34" charset="0"/>
              <a:buChar char="•"/>
            </a:pPr>
            <a:r>
              <a:rPr lang="en-US" sz="1400" dirty="0">
                <a:hlinkClick r:id="rId3"/>
              </a:rPr>
              <a:t>HUNGER AND MALNUTRITION</a:t>
            </a:r>
            <a:endParaRPr lang="en-US" sz="1400" dirty="0"/>
          </a:p>
          <a:p>
            <a:pPr marL="173038" lvl="1" indent="0">
              <a:spcBef>
                <a:spcPts val="300"/>
              </a:spcBef>
              <a:spcAft>
                <a:spcPts val="100"/>
              </a:spcAft>
              <a:buNone/>
            </a:pPr>
            <a:r>
              <a:rPr lang="en-US" sz="1200" dirty="0"/>
              <a:t>Food security occurs when people have consistent access to sufficient safe and nutritious food to maintain a healthy and active life. </a:t>
            </a:r>
          </a:p>
          <a:p>
            <a:pPr marL="173038" indent="-173038">
              <a:spcBef>
                <a:spcPts val="300"/>
              </a:spcBef>
              <a:spcAft>
                <a:spcPts val="100"/>
              </a:spcAft>
              <a:buFont typeface="Arial" pitchFamily="34" charset="0"/>
              <a:buChar char="•"/>
            </a:pPr>
            <a:r>
              <a:rPr lang="en-US" sz="1400" dirty="0">
                <a:hlinkClick r:id="rId4"/>
              </a:rPr>
              <a:t>EMERGENCIES</a:t>
            </a:r>
            <a:endParaRPr lang="en-US" sz="1400" dirty="0"/>
          </a:p>
          <a:p>
            <a:pPr marL="173038" lvl="1" indent="0">
              <a:spcBef>
                <a:spcPts val="300"/>
              </a:spcBef>
              <a:spcAft>
                <a:spcPts val="100"/>
              </a:spcAft>
              <a:buNone/>
            </a:pPr>
            <a:r>
              <a:rPr lang="en-US" sz="1200" dirty="0"/>
              <a:t>CWS provides assistance to communities impacted by disaster – and stays for the long term to ensure that vulnerable persons recover and are prepared for the future.</a:t>
            </a:r>
            <a:endParaRPr lang="en-US" sz="1400" dirty="0">
              <a:hlinkClick r:id="rId5" tooltip="Helping Refugees Resettle and Integrate"/>
            </a:endParaRPr>
          </a:p>
          <a:p>
            <a:pPr marL="285750" indent="-285750">
              <a:spcBef>
                <a:spcPts val="300"/>
              </a:spcBef>
              <a:spcAft>
                <a:spcPts val="100"/>
              </a:spcAft>
              <a:buFont typeface="Arial" pitchFamily="34" charset="0"/>
              <a:buChar char="•"/>
            </a:pPr>
            <a:r>
              <a:rPr lang="en-US" sz="1400" dirty="0">
                <a:hlinkClick r:id="rId5" tooltip="Helping Refugees Resettle and Integrate"/>
              </a:rPr>
              <a:t>REFUGEES</a:t>
            </a:r>
            <a:endParaRPr lang="en-US" sz="1400" dirty="0"/>
          </a:p>
          <a:p>
            <a:pPr marL="173038" lvl="1" indent="0">
              <a:spcBef>
                <a:spcPts val="300"/>
              </a:spcBef>
              <a:spcAft>
                <a:spcPts val="100"/>
              </a:spcAft>
              <a:buNone/>
            </a:pPr>
            <a:r>
              <a:rPr lang="en-US" sz="1200" dirty="0"/>
              <a:t>More than 15.5 million people around the world are refugees – uprooted by persecution and armed conflict. </a:t>
            </a:r>
          </a:p>
          <a:p>
            <a:pPr marL="173038" indent="-173038">
              <a:spcBef>
                <a:spcPts val="300"/>
              </a:spcBef>
              <a:spcAft>
                <a:spcPts val="100"/>
              </a:spcAft>
              <a:buFont typeface="Arial" pitchFamily="34" charset="0"/>
              <a:buChar char="•"/>
            </a:pPr>
            <a:r>
              <a:rPr lang="en-US" sz="1400" dirty="0">
                <a:hlinkClick r:id="rId6" tooltip="Immigration"/>
              </a:rPr>
              <a:t>IMMIGRATION</a:t>
            </a:r>
            <a:endParaRPr lang="en-US" sz="1400" dirty="0"/>
          </a:p>
          <a:p>
            <a:pPr marL="173038" lvl="1" indent="0">
              <a:spcBef>
                <a:spcPts val="300"/>
              </a:spcBef>
              <a:spcAft>
                <a:spcPts val="100"/>
              </a:spcAft>
              <a:buNone/>
            </a:pPr>
            <a:r>
              <a:rPr lang="en-US" sz="1200" dirty="0"/>
              <a:t>A growing number of CWS offices and affiliates provide immigration legal services, including assistance with travel documents, petitions for family members and more.</a:t>
            </a:r>
          </a:p>
          <a:p>
            <a:pPr marL="173038" indent="-173038">
              <a:spcBef>
                <a:spcPts val="300"/>
              </a:spcBef>
              <a:spcAft>
                <a:spcPts val="100"/>
              </a:spcAft>
              <a:buFont typeface="Arial" pitchFamily="34" charset="0"/>
              <a:buChar char="•"/>
            </a:pPr>
            <a:r>
              <a:rPr lang="en-US" sz="1400" dirty="0">
                <a:hlinkClick r:id="rId7" tooltip="Children"/>
              </a:rPr>
              <a:t>CHILDREN</a:t>
            </a:r>
            <a:endParaRPr lang="en-US" sz="1400" dirty="0"/>
          </a:p>
          <a:p>
            <a:pPr marL="173038" lvl="1" indent="0">
              <a:spcBef>
                <a:spcPts val="300"/>
              </a:spcBef>
              <a:spcAft>
                <a:spcPts val="100"/>
              </a:spcAft>
              <a:buNone/>
            </a:pPr>
            <a:r>
              <a:rPr lang="en-US" sz="1200" dirty="0"/>
              <a:t>Children are precious.  Malnutrition lead to nearly half of all childhood deaths before age 5.  The first 1,000 days of a child's life are especially important, as they're the most vulnerable to malnutrition, unsafe water and other threats.</a:t>
            </a:r>
          </a:p>
          <a:p>
            <a:pPr marL="173038" indent="-173038">
              <a:spcBef>
                <a:spcPts val="300"/>
              </a:spcBef>
              <a:spcAft>
                <a:spcPts val="100"/>
              </a:spcAft>
              <a:buFont typeface="Arial" pitchFamily="34" charset="0"/>
              <a:buChar char="•"/>
            </a:pPr>
            <a:r>
              <a:rPr lang="en-US" sz="1400" dirty="0">
                <a:hlinkClick r:id="rId8" tooltip="Water"/>
              </a:rPr>
              <a:t>WATER</a:t>
            </a:r>
            <a:endParaRPr lang="en-US" sz="1200" dirty="0"/>
          </a:p>
          <a:p>
            <a:pPr marL="173038" lvl="1" indent="0">
              <a:spcBef>
                <a:spcPts val="300"/>
              </a:spcBef>
              <a:spcAft>
                <a:spcPts val="100"/>
              </a:spcAft>
              <a:buNone/>
            </a:pPr>
            <a:r>
              <a:rPr lang="en-US" sz="1200" dirty="0"/>
              <a:t>More than one billion people lack access to safe water – and more than 2.1 million of them die each year from waterborne diseases.</a:t>
            </a:r>
          </a:p>
          <a:p>
            <a:pPr marL="173038" indent="-173038">
              <a:spcBef>
                <a:spcPts val="300"/>
              </a:spcBef>
              <a:spcAft>
                <a:spcPts val="100"/>
              </a:spcAft>
            </a:pPr>
            <a:endParaRPr lang="en-US" sz="1200" dirty="0"/>
          </a:p>
          <a:p>
            <a:pPr marL="173038" indent="-173038">
              <a:spcBef>
                <a:spcPts val="300"/>
              </a:spcBef>
              <a:spcAft>
                <a:spcPts val="100"/>
              </a:spcAft>
              <a:buFont typeface="Arial" pitchFamily="34" charset="0"/>
              <a:buChar char="•"/>
            </a:pPr>
            <a:r>
              <a:rPr lang="en-US" sz="1400" dirty="0">
                <a:hlinkClick r:id="rId5" tooltip="Helping Refugees Resettle and Integrate"/>
              </a:rPr>
              <a:t>REFUGEES</a:t>
            </a:r>
            <a:endParaRPr lang="en-US" sz="1400" dirty="0"/>
          </a:p>
          <a:p>
            <a:pPr marL="173038" lvl="1" indent="0">
              <a:spcBef>
                <a:spcPts val="300"/>
              </a:spcBef>
              <a:spcAft>
                <a:spcPts val="100"/>
              </a:spcAft>
              <a:buNone/>
            </a:pPr>
            <a:r>
              <a:rPr lang="en-US" sz="1200" dirty="0"/>
              <a:t>More than 15.5 million people around the world are refugees – uprooted by persecution and armed conflict. </a:t>
            </a:r>
          </a:p>
          <a:p>
            <a:pPr marL="173038" indent="-173038">
              <a:spcBef>
                <a:spcPts val="300"/>
              </a:spcBef>
              <a:spcAft>
                <a:spcPts val="100"/>
              </a:spcAft>
              <a:buFont typeface="Arial" pitchFamily="34" charset="0"/>
              <a:buChar char="•"/>
            </a:pPr>
            <a:r>
              <a:rPr lang="en-US" sz="1400" dirty="0">
                <a:hlinkClick r:id="rId6" tooltip="Immigration"/>
              </a:rPr>
              <a:t>IMMIGRATION</a:t>
            </a:r>
            <a:endParaRPr lang="en-US" sz="1400" dirty="0"/>
          </a:p>
          <a:p>
            <a:pPr marL="173038" lvl="1" indent="0">
              <a:spcBef>
                <a:spcPts val="300"/>
              </a:spcBef>
              <a:spcAft>
                <a:spcPts val="100"/>
              </a:spcAft>
              <a:buNone/>
            </a:pPr>
            <a:r>
              <a:rPr lang="en-US" sz="1200" dirty="0"/>
              <a:t>A growing number of CWS offices and affiliates provide immigration legal services, including assistance with travel documents, petitions for family members and more.</a:t>
            </a:r>
          </a:p>
          <a:p>
            <a:pPr marL="173038" indent="-173038">
              <a:spcBef>
                <a:spcPts val="300"/>
              </a:spcBef>
              <a:spcAft>
                <a:spcPts val="100"/>
              </a:spcAft>
              <a:buFont typeface="Arial" pitchFamily="34" charset="0"/>
              <a:buChar char="•"/>
            </a:pPr>
            <a:r>
              <a:rPr lang="en-US" sz="1400" dirty="0">
                <a:hlinkClick r:id="rId7" tooltip="Children"/>
              </a:rPr>
              <a:t>CHILDREN</a:t>
            </a:r>
            <a:endParaRPr lang="en-US" sz="1400" dirty="0"/>
          </a:p>
          <a:p>
            <a:pPr marL="173038" lvl="1" indent="0">
              <a:spcBef>
                <a:spcPts val="300"/>
              </a:spcBef>
              <a:spcAft>
                <a:spcPts val="100"/>
              </a:spcAft>
              <a:buNone/>
            </a:pPr>
            <a:r>
              <a:rPr lang="en-US" sz="1200" dirty="0"/>
              <a:t>Children are precious.  Malnutrition lead to nearly half of all childhood deaths before age 5.  The first 1,000 days of a child's life are especially important, as they're the most vulnerable to malnutrition, unsafe water and other threats.</a:t>
            </a:r>
          </a:p>
          <a:p>
            <a:pPr marL="173038" indent="-173038">
              <a:spcBef>
                <a:spcPts val="300"/>
              </a:spcBef>
              <a:spcAft>
                <a:spcPts val="100"/>
              </a:spcAft>
              <a:buFont typeface="Arial" pitchFamily="34" charset="0"/>
              <a:buChar char="•"/>
            </a:pPr>
            <a:r>
              <a:rPr lang="en-US" sz="1400" dirty="0">
                <a:hlinkClick r:id="rId8" tooltip="Water"/>
              </a:rPr>
              <a:t>WATER</a:t>
            </a:r>
            <a:endParaRPr lang="en-US" sz="1200" dirty="0"/>
          </a:p>
          <a:p>
            <a:pPr marL="173038" lvl="1" indent="0">
              <a:spcBef>
                <a:spcPts val="300"/>
              </a:spcBef>
              <a:spcAft>
                <a:spcPts val="100"/>
              </a:spcAft>
              <a:buNone/>
            </a:pPr>
            <a:r>
              <a:rPr lang="en-US" sz="1200" dirty="0"/>
              <a:t>More than one billion people lack access to safe water – and more than 2.1 million of them die each year from waterborne diseases.</a:t>
            </a:r>
          </a:p>
          <a:p>
            <a:pPr marL="173038" indent="-173038">
              <a:spcBef>
                <a:spcPts val="300"/>
              </a:spcBef>
              <a:spcAft>
                <a:spcPts val="100"/>
              </a:spcAft>
            </a:pPr>
            <a:endParaRPr lang="en-US" sz="1200" dirty="0"/>
          </a:p>
          <a:p>
            <a:endParaRPr lang="en-US" dirty="0"/>
          </a:p>
        </p:txBody>
      </p:sp>
      <p:sp>
        <p:nvSpPr>
          <p:cNvPr id="4" name="Slide Number Placeholder 3"/>
          <p:cNvSpPr>
            <a:spLocks noGrp="1"/>
          </p:cNvSpPr>
          <p:nvPr>
            <p:ph type="sldNum" sz="quarter" idx="10"/>
          </p:nvPr>
        </p:nvSpPr>
        <p:spPr/>
        <p:txBody>
          <a:bodyPr/>
          <a:lstStyle/>
          <a:p>
            <a:fld id="{FE157D54-2957-4BEE-B2DA-C3AFE2BDC091}" type="slidenum">
              <a:rPr lang="en-US" smtClean="0"/>
              <a:t>7</a:t>
            </a:fld>
            <a:endParaRPr lang="en-US"/>
          </a:p>
        </p:txBody>
      </p:sp>
    </p:spTree>
    <p:extLst>
      <p:ext uri="{BB962C8B-B14F-4D97-AF65-F5344CB8AC3E}">
        <p14:creationId xmlns:p14="http://schemas.microsoft.com/office/powerpoint/2010/main" val="1077331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Just Harvest is known for being a resource to people in need 365 days a year. This constant presence is especially important during times of recession.  In 2007, just prior to the recession, we served 39,439 meals and distributed 100,000 pounds of food.  In 2012, we served 54,339 meals and distributed 296,000 pounds of food.</a:t>
            </a:r>
          </a:p>
          <a:p>
            <a:r>
              <a:rPr lang="en-US" sz="1200" kern="1200" dirty="0">
                <a:solidFill>
                  <a:schemeClr val="tx1"/>
                </a:solidFill>
                <a:effectLst/>
                <a:latin typeface="+mn-lt"/>
                <a:ea typeface="+mn-ea"/>
                <a:cs typeface="+mn-cs"/>
              </a:rPr>
              <a:t>Our </a:t>
            </a:r>
            <a:r>
              <a:rPr lang="en-US" sz="1200" b="1" kern="1200" dirty="0">
                <a:solidFill>
                  <a:schemeClr val="tx1"/>
                </a:solidFill>
                <a:effectLst/>
                <a:latin typeface="+mn-lt"/>
                <a:ea typeface="+mn-ea"/>
                <a:cs typeface="+mn-cs"/>
              </a:rPr>
              <a:t>Community Kitchen</a:t>
            </a:r>
            <a:r>
              <a:rPr lang="en-US" sz="1200" kern="1200" dirty="0">
                <a:solidFill>
                  <a:schemeClr val="tx1"/>
                </a:solidFill>
                <a:effectLst/>
                <a:latin typeface="+mn-lt"/>
                <a:ea typeface="+mn-ea"/>
                <a:cs typeface="+mn-cs"/>
              </a:rPr>
              <a:t> is the largest and only self-standing community soup kitchen in the Chicago metro area. We serve hot, nutritious meals 365 days per year to anyone in need. Last year, the Community Kitchen served more than 54,000 meals.</a:t>
            </a:r>
          </a:p>
          <a:p>
            <a:r>
              <a:rPr lang="en-US" sz="1200" kern="1200" dirty="0">
                <a:solidFill>
                  <a:schemeClr val="tx1"/>
                </a:solidFill>
                <a:effectLst/>
                <a:latin typeface="+mn-lt"/>
                <a:ea typeface="+mn-ea"/>
                <a:cs typeface="+mn-cs"/>
              </a:rPr>
              <a:t>The Community Kitchen also distributes several thousand pounds of food each month by hosting the Greater Chicago Food Depository’s </a:t>
            </a:r>
            <a:r>
              <a:rPr lang="en-US" sz="1200" kern="1200" dirty="0" err="1">
                <a:solidFill>
                  <a:schemeClr val="tx1"/>
                </a:solidFill>
                <a:effectLst/>
                <a:latin typeface="+mn-lt"/>
                <a:ea typeface="+mn-ea"/>
                <a:cs typeface="+mn-cs"/>
              </a:rPr>
              <a:t>Producemobile</a:t>
            </a:r>
            <a:r>
              <a:rPr lang="en-US" sz="1200" kern="1200" dirty="0">
                <a:solidFill>
                  <a:schemeClr val="tx1"/>
                </a:solidFill>
                <a:effectLst/>
                <a:latin typeface="+mn-lt"/>
                <a:ea typeface="+mn-ea"/>
                <a:cs typeface="+mn-cs"/>
              </a:rPr>
              <a:t>, which distributes fruit and vegetables to more than 200 families.</a:t>
            </a:r>
          </a:p>
          <a:p>
            <a:r>
              <a:rPr lang="en-US" sz="1200" kern="1200" dirty="0">
                <a:solidFill>
                  <a:schemeClr val="tx1"/>
                </a:solidFill>
                <a:effectLst/>
                <a:latin typeface="+mn-lt"/>
                <a:ea typeface="+mn-ea"/>
                <a:cs typeface="+mn-cs"/>
              </a:rPr>
              <a:t>Anyone in need is welcome. We do not require referrals or identification. The Community Kitchen is a welcoming place for children and families.</a:t>
            </a:r>
          </a:p>
          <a:p>
            <a:r>
              <a:rPr lang="en-US" sz="1200" kern="1200" dirty="0">
                <a:solidFill>
                  <a:schemeClr val="tx1"/>
                </a:solidFill>
                <a:effectLst/>
                <a:latin typeface="+mn-lt"/>
                <a:ea typeface="+mn-ea"/>
                <a:cs typeface="+mn-cs"/>
              </a:rPr>
              <a:t>We feed hungry people, but we also feed our common hunger for hope, for fellowship, and for community. We feed people’s hunger to serve, to improve our communities, to be creative, and to be powerful agents for justice.</a:t>
            </a:r>
          </a:p>
          <a:p>
            <a:r>
              <a:rPr lang="en-US" sz="1200" kern="1200" dirty="0">
                <a:solidFill>
                  <a:schemeClr val="tx1"/>
                </a:solidFill>
                <a:effectLst/>
                <a:latin typeface="+mn-lt"/>
                <a:ea typeface="+mn-ea"/>
                <a:cs typeface="+mn-cs"/>
              </a:rPr>
              <a:t>More recently, A Just Harvest made a commitment to addressing the root causes of hunger and poverty – via </a:t>
            </a:r>
            <a:r>
              <a:rPr lang="en-US" sz="1200" b="1" u="sng" kern="1200" dirty="0">
                <a:solidFill>
                  <a:schemeClr val="tx1"/>
                </a:solidFill>
                <a:effectLst/>
                <a:latin typeface="+mn-lt"/>
                <a:ea typeface="+mn-ea"/>
                <a:cs typeface="+mn-cs"/>
                <a:hlinkClick r:id="rId3" tooltip="Organizing for a Fair Economy"/>
              </a:rPr>
              <a:t>Northside P.O.W.E.R.’s community organizing</a:t>
            </a:r>
            <a:r>
              <a:rPr lang="en-US" sz="1200" kern="1200" dirty="0">
                <a:solidFill>
                  <a:schemeClr val="tx1"/>
                </a:solidFill>
                <a:effectLst/>
                <a:latin typeface="+mn-lt"/>
                <a:ea typeface="+mn-ea"/>
                <a:cs typeface="+mn-cs"/>
              </a:rPr>
              <a:t> (in 2004) and </a:t>
            </a:r>
            <a:r>
              <a:rPr lang="en-US" sz="1200" b="1" u="sng" kern="1200" dirty="0">
                <a:solidFill>
                  <a:schemeClr val="tx1"/>
                </a:solidFill>
                <a:effectLst/>
                <a:latin typeface="+mn-lt"/>
                <a:ea typeface="+mn-ea"/>
                <a:cs typeface="+mn-cs"/>
                <a:hlinkClick r:id="rId4" tooltip="Creating Economic Development"/>
              </a:rPr>
              <a:t>The Genesis Project’s economic development initiatives</a:t>
            </a:r>
            <a:r>
              <a:rPr lang="en-US" sz="1200" kern="1200" dirty="0">
                <a:solidFill>
                  <a:schemeClr val="tx1"/>
                </a:solidFill>
                <a:effectLst/>
                <a:latin typeface="+mn-lt"/>
                <a:ea typeface="+mn-ea"/>
                <a:cs typeface="+mn-cs"/>
              </a:rPr>
              <a:t> (in 2010) – while continuing to meet people’s immediate need for food.</a:t>
            </a:r>
          </a:p>
        </p:txBody>
      </p:sp>
      <p:sp>
        <p:nvSpPr>
          <p:cNvPr id="4" name="Slide Number Placeholder 3"/>
          <p:cNvSpPr>
            <a:spLocks noGrp="1"/>
          </p:cNvSpPr>
          <p:nvPr>
            <p:ph type="sldNum" sz="quarter" idx="10"/>
          </p:nvPr>
        </p:nvSpPr>
        <p:spPr/>
        <p:txBody>
          <a:bodyPr/>
          <a:lstStyle/>
          <a:p>
            <a:fld id="{FE157D54-2957-4BEE-B2DA-C3AFE2BDC091}" type="slidenum">
              <a:rPr lang="en-US" smtClean="0"/>
              <a:t>8</a:t>
            </a:fld>
            <a:endParaRPr lang="en-US"/>
          </a:p>
        </p:txBody>
      </p:sp>
    </p:spTree>
    <p:extLst>
      <p:ext uri="{BB962C8B-B14F-4D97-AF65-F5344CB8AC3E}">
        <p14:creationId xmlns:p14="http://schemas.microsoft.com/office/powerpoint/2010/main" val="1946273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Just Harvest is known for being a resource to people in need 365 days a year. This constant presence is especially important during times of recession.  In 2007, just prior to the recession, we served 39,439 meals and distributed 100,000 pounds of food.  In 2012, we served 54,339 meals and distributed 296,000 pounds of food.</a:t>
            </a:r>
          </a:p>
          <a:p>
            <a:r>
              <a:rPr lang="en-US" sz="1200" kern="1200" dirty="0">
                <a:solidFill>
                  <a:schemeClr val="tx1"/>
                </a:solidFill>
                <a:effectLst/>
                <a:latin typeface="+mn-lt"/>
                <a:ea typeface="+mn-ea"/>
                <a:cs typeface="+mn-cs"/>
              </a:rPr>
              <a:t>Our </a:t>
            </a:r>
            <a:r>
              <a:rPr lang="en-US" sz="1200" b="1" kern="1200" dirty="0">
                <a:solidFill>
                  <a:schemeClr val="tx1"/>
                </a:solidFill>
                <a:effectLst/>
                <a:latin typeface="+mn-lt"/>
                <a:ea typeface="+mn-ea"/>
                <a:cs typeface="+mn-cs"/>
              </a:rPr>
              <a:t>Community Kitchen</a:t>
            </a:r>
            <a:r>
              <a:rPr lang="en-US" sz="1200" kern="1200" dirty="0">
                <a:solidFill>
                  <a:schemeClr val="tx1"/>
                </a:solidFill>
                <a:effectLst/>
                <a:latin typeface="+mn-lt"/>
                <a:ea typeface="+mn-ea"/>
                <a:cs typeface="+mn-cs"/>
              </a:rPr>
              <a:t> is the largest and only self-standing community soup kitchen in the Chicago metro area. We serve hot, nutritious meals 365 days per year to anyone in need. Last year, the Community Kitchen served more than 54,000 meals.</a:t>
            </a:r>
          </a:p>
          <a:p>
            <a:r>
              <a:rPr lang="en-US" sz="1200" kern="1200" dirty="0">
                <a:solidFill>
                  <a:schemeClr val="tx1"/>
                </a:solidFill>
                <a:effectLst/>
                <a:latin typeface="+mn-lt"/>
                <a:ea typeface="+mn-ea"/>
                <a:cs typeface="+mn-cs"/>
              </a:rPr>
              <a:t>The Community Kitchen also distributes several thousand pounds of food each month by hosting the Greater Chicago Food Depository’s </a:t>
            </a:r>
            <a:r>
              <a:rPr lang="en-US" sz="1200" kern="1200" dirty="0" err="1">
                <a:solidFill>
                  <a:schemeClr val="tx1"/>
                </a:solidFill>
                <a:effectLst/>
                <a:latin typeface="+mn-lt"/>
                <a:ea typeface="+mn-ea"/>
                <a:cs typeface="+mn-cs"/>
              </a:rPr>
              <a:t>Producemobile</a:t>
            </a:r>
            <a:r>
              <a:rPr lang="en-US" sz="1200" kern="1200" dirty="0">
                <a:solidFill>
                  <a:schemeClr val="tx1"/>
                </a:solidFill>
                <a:effectLst/>
                <a:latin typeface="+mn-lt"/>
                <a:ea typeface="+mn-ea"/>
                <a:cs typeface="+mn-cs"/>
              </a:rPr>
              <a:t>, which distributes fruit and vegetables to more than 200 families.</a:t>
            </a:r>
          </a:p>
          <a:p>
            <a:r>
              <a:rPr lang="en-US" sz="1200" kern="1200" dirty="0">
                <a:solidFill>
                  <a:schemeClr val="tx1"/>
                </a:solidFill>
                <a:effectLst/>
                <a:latin typeface="+mn-lt"/>
                <a:ea typeface="+mn-ea"/>
                <a:cs typeface="+mn-cs"/>
              </a:rPr>
              <a:t>Anyone in need is welcome. We do not require referrals or identification. The Community Kitchen is a welcoming place for children and families.</a:t>
            </a:r>
          </a:p>
          <a:p>
            <a:r>
              <a:rPr lang="en-US" sz="1200" kern="1200" dirty="0">
                <a:solidFill>
                  <a:schemeClr val="tx1"/>
                </a:solidFill>
                <a:effectLst/>
                <a:latin typeface="+mn-lt"/>
                <a:ea typeface="+mn-ea"/>
                <a:cs typeface="+mn-cs"/>
              </a:rPr>
              <a:t>We feed hungry people, but we also feed our common hunger for hope, for fellowship, and for community. We feed people’s hunger to serve, to improve our communities, to be creative, and to be powerful agents for justice.</a:t>
            </a:r>
          </a:p>
          <a:p>
            <a:r>
              <a:rPr lang="en-US" sz="1200" kern="1200" dirty="0">
                <a:solidFill>
                  <a:schemeClr val="tx1"/>
                </a:solidFill>
                <a:effectLst/>
                <a:latin typeface="+mn-lt"/>
                <a:ea typeface="+mn-ea"/>
                <a:cs typeface="+mn-cs"/>
              </a:rPr>
              <a:t>More recently, A Just Harvest made a commitment to addressing the root causes of hunger and poverty – via </a:t>
            </a:r>
            <a:r>
              <a:rPr lang="en-US" sz="1200" b="1" u="sng" kern="1200" dirty="0">
                <a:solidFill>
                  <a:schemeClr val="tx1"/>
                </a:solidFill>
                <a:effectLst/>
                <a:latin typeface="+mn-lt"/>
                <a:ea typeface="+mn-ea"/>
                <a:cs typeface="+mn-cs"/>
                <a:hlinkClick r:id="rId3" tooltip="Organizing for a Fair Economy"/>
              </a:rPr>
              <a:t>Northside P.O.W.E.R.’s community organizing</a:t>
            </a:r>
            <a:r>
              <a:rPr lang="en-US" sz="1200" kern="1200" dirty="0">
                <a:solidFill>
                  <a:schemeClr val="tx1"/>
                </a:solidFill>
                <a:effectLst/>
                <a:latin typeface="+mn-lt"/>
                <a:ea typeface="+mn-ea"/>
                <a:cs typeface="+mn-cs"/>
              </a:rPr>
              <a:t> (in 2004) and </a:t>
            </a:r>
            <a:r>
              <a:rPr lang="en-US" sz="1200" b="1" u="sng" kern="1200" dirty="0">
                <a:solidFill>
                  <a:schemeClr val="tx1"/>
                </a:solidFill>
                <a:effectLst/>
                <a:latin typeface="+mn-lt"/>
                <a:ea typeface="+mn-ea"/>
                <a:cs typeface="+mn-cs"/>
                <a:hlinkClick r:id="rId4" tooltip="Creating Economic Development"/>
              </a:rPr>
              <a:t>The Genesis Project’s economic development initiatives</a:t>
            </a:r>
            <a:r>
              <a:rPr lang="en-US" sz="1200" kern="1200" dirty="0">
                <a:solidFill>
                  <a:schemeClr val="tx1"/>
                </a:solidFill>
                <a:effectLst/>
                <a:latin typeface="+mn-lt"/>
                <a:ea typeface="+mn-ea"/>
                <a:cs typeface="+mn-cs"/>
              </a:rPr>
              <a:t> (in 2010) – while continuing to meet people’s immediate need for food.</a:t>
            </a:r>
          </a:p>
        </p:txBody>
      </p:sp>
      <p:sp>
        <p:nvSpPr>
          <p:cNvPr id="4" name="Slide Number Placeholder 3"/>
          <p:cNvSpPr>
            <a:spLocks noGrp="1"/>
          </p:cNvSpPr>
          <p:nvPr>
            <p:ph type="sldNum" sz="quarter" idx="10"/>
          </p:nvPr>
        </p:nvSpPr>
        <p:spPr/>
        <p:txBody>
          <a:bodyPr/>
          <a:lstStyle/>
          <a:p>
            <a:fld id="{FE157D54-2957-4BEE-B2DA-C3AFE2BDC091}" type="slidenum">
              <a:rPr lang="en-US" smtClean="0"/>
              <a:t>9</a:t>
            </a:fld>
            <a:endParaRPr lang="en-US"/>
          </a:p>
        </p:txBody>
      </p:sp>
    </p:spTree>
    <p:extLst>
      <p:ext uri="{BB962C8B-B14F-4D97-AF65-F5344CB8AC3E}">
        <p14:creationId xmlns:p14="http://schemas.microsoft.com/office/powerpoint/2010/main" val="1946273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Just Harvest is known for being a resource to people in need 365 days a year. This constant presence is especially important during times of recession.  In 2007, just prior to the recession, we served 39,439 meals and distributed 100,000 pounds of food.  In 2012, we served 54,339 meals and distributed 296,000 pounds of food.</a:t>
            </a:r>
          </a:p>
          <a:p>
            <a:r>
              <a:rPr lang="en-US" sz="1200" kern="1200" dirty="0">
                <a:solidFill>
                  <a:schemeClr val="tx1"/>
                </a:solidFill>
                <a:effectLst/>
                <a:latin typeface="+mn-lt"/>
                <a:ea typeface="+mn-ea"/>
                <a:cs typeface="+mn-cs"/>
              </a:rPr>
              <a:t>Our </a:t>
            </a:r>
            <a:r>
              <a:rPr lang="en-US" sz="1200" b="1" kern="1200" dirty="0">
                <a:solidFill>
                  <a:schemeClr val="tx1"/>
                </a:solidFill>
                <a:effectLst/>
                <a:latin typeface="+mn-lt"/>
                <a:ea typeface="+mn-ea"/>
                <a:cs typeface="+mn-cs"/>
              </a:rPr>
              <a:t>Community Kitchen</a:t>
            </a:r>
            <a:r>
              <a:rPr lang="en-US" sz="1200" kern="1200" dirty="0">
                <a:solidFill>
                  <a:schemeClr val="tx1"/>
                </a:solidFill>
                <a:effectLst/>
                <a:latin typeface="+mn-lt"/>
                <a:ea typeface="+mn-ea"/>
                <a:cs typeface="+mn-cs"/>
              </a:rPr>
              <a:t> is the largest and only self-standing community soup kitchen in the Chicago metro area. We serve hot, nutritious meals 365 days per year to anyone in need. Last year, the Community Kitchen served more than 54,000 meals.</a:t>
            </a:r>
          </a:p>
          <a:p>
            <a:r>
              <a:rPr lang="en-US" sz="1200" kern="1200" dirty="0">
                <a:solidFill>
                  <a:schemeClr val="tx1"/>
                </a:solidFill>
                <a:effectLst/>
                <a:latin typeface="+mn-lt"/>
                <a:ea typeface="+mn-ea"/>
                <a:cs typeface="+mn-cs"/>
              </a:rPr>
              <a:t>The Community Kitchen also distributes several thousand pounds of food each month by hosting the Greater Chicago Food Depository’s </a:t>
            </a:r>
            <a:r>
              <a:rPr lang="en-US" sz="1200" kern="1200" dirty="0" err="1">
                <a:solidFill>
                  <a:schemeClr val="tx1"/>
                </a:solidFill>
                <a:effectLst/>
                <a:latin typeface="+mn-lt"/>
                <a:ea typeface="+mn-ea"/>
                <a:cs typeface="+mn-cs"/>
              </a:rPr>
              <a:t>Producemobile</a:t>
            </a:r>
            <a:r>
              <a:rPr lang="en-US" sz="1200" kern="1200" dirty="0">
                <a:solidFill>
                  <a:schemeClr val="tx1"/>
                </a:solidFill>
                <a:effectLst/>
                <a:latin typeface="+mn-lt"/>
                <a:ea typeface="+mn-ea"/>
                <a:cs typeface="+mn-cs"/>
              </a:rPr>
              <a:t>, which distributes fruit and vegetables to more than 200 families.</a:t>
            </a:r>
          </a:p>
          <a:p>
            <a:r>
              <a:rPr lang="en-US" sz="1200" kern="1200" dirty="0">
                <a:solidFill>
                  <a:schemeClr val="tx1"/>
                </a:solidFill>
                <a:effectLst/>
                <a:latin typeface="+mn-lt"/>
                <a:ea typeface="+mn-ea"/>
                <a:cs typeface="+mn-cs"/>
              </a:rPr>
              <a:t>Anyone in need is welcome. We do not require referrals or identification. The Community Kitchen is a welcoming place for children and families.</a:t>
            </a:r>
          </a:p>
          <a:p>
            <a:r>
              <a:rPr lang="en-US" sz="1200" kern="1200" dirty="0">
                <a:solidFill>
                  <a:schemeClr val="tx1"/>
                </a:solidFill>
                <a:effectLst/>
                <a:latin typeface="+mn-lt"/>
                <a:ea typeface="+mn-ea"/>
                <a:cs typeface="+mn-cs"/>
              </a:rPr>
              <a:t>We feed hungry people, but we also feed our common hunger for hope, for fellowship, and for community. We feed people’s hunger to serve, to improve our communities, to be creative, and to be powerful agents for justice.</a:t>
            </a:r>
          </a:p>
          <a:p>
            <a:r>
              <a:rPr lang="en-US" sz="1200" kern="1200" dirty="0">
                <a:solidFill>
                  <a:schemeClr val="tx1"/>
                </a:solidFill>
                <a:effectLst/>
                <a:latin typeface="+mn-lt"/>
                <a:ea typeface="+mn-ea"/>
                <a:cs typeface="+mn-cs"/>
              </a:rPr>
              <a:t>More recently, A Just Harvest made a commitment to addressing the root causes of hunger and poverty – via </a:t>
            </a:r>
            <a:r>
              <a:rPr lang="en-US" sz="1200" b="1" u="sng" kern="1200" dirty="0">
                <a:solidFill>
                  <a:schemeClr val="tx1"/>
                </a:solidFill>
                <a:effectLst/>
                <a:latin typeface="+mn-lt"/>
                <a:ea typeface="+mn-ea"/>
                <a:cs typeface="+mn-cs"/>
                <a:hlinkClick r:id="rId3" tooltip="Organizing for a Fair Economy"/>
              </a:rPr>
              <a:t>Northside P.O.W.E.R.’s community organizing</a:t>
            </a:r>
            <a:r>
              <a:rPr lang="en-US" sz="1200" kern="1200" dirty="0">
                <a:solidFill>
                  <a:schemeClr val="tx1"/>
                </a:solidFill>
                <a:effectLst/>
                <a:latin typeface="+mn-lt"/>
                <a:ea typeface="+mn-ea"/>
                <a:cs typeface="+mn-cs"/>
              </a:rPr>
              <a:t> (in 2004) and </a:t>
            </a:r>
            <a:r>
              <a:rPr lang="en-US" sz="1200" b="1" u="sng" kern="1200" dirty="0">
                <a:solidFill>
                  <a:schemeClr val="tx1"/>
                </a:solidFill>
                <a:effectLst/>
                <a:latin typeface="+mn-lt"/>
                <a:ea typeface="+mn-ea"/>
                <a:cs typeface="+mn-cs"/>
                <a:hlinkClick r:id="rId4" tooltip="Creating Economic Development"/>
              </a:rPr>
              <a:t>The Genesis Project’s economic development initiatives</a:t>
            </a:r>
            <a:r>
              <a:rPr lang="en-US" sz="1200" kern="1200" dirty="0">
                <a:solidFill>
                  <a:schemeClr val="tx1"/>
                </a:solidFill>
                <a:effectLst/>
                <a:latin typeface="+mn-lt"/>
                <a:ea typeface="+mn-ea"/>
                <a:cs typeface="+mn-cs"/>
              </a:rPr>
              <a:t> (in 2010) – while continuing to meet people’s immediate need for food.</a:t>
            </a:r>
          </a:p>
        </p:txBody>
      </p:sp>
      <p:sp>
        <p:nvSpPr>
          <p:cNvPr id="4" name="Slide Number Placeholder 3"/>
          <p:cNvSpPr>
            <a:spLocks noGrp="1"/>
          </p:cNvSpPr>
          <p:nvPr>
            <p:ph type="sldNum" sz="quarter" idx="10"/>
          </p:nvPr>
        </p:nvSpPr>
        <p:spPr/>
        <p:txBody>
          <a:bodyPr/>
          <a:lstStyle/>
          <a:p>
            <a:fld id="{FE157D54-2957-4BEE-B2DA-C3AFE2BDC091}" type="slidenum">
              <a:rPr lang="en-US" smtClean="0"/>
              <a:t>10</a:t>
            </a:fld>
            <a:endParaRPr lang="en-US"/>
          </a:p>
        </p:txBody>
      </p:sp>
    </p:spTree>
    <p:extLst>
      <p:ext uri="{BB962C8B-B14F-4D97-AF65-F5344CB8AC3E}">
        <p14:creationId xmlns:p14="http://schemas.microsoft.com/office/powerpoint/2010/main" val="166070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E46317-D604-42C9-B9E4-9820FE446D04}" type="datetimeFigureOut">
              <a:rPr lang="en-US" smtClean="0"/>
              <a:t>9/6/18</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6850002-C942-4EFF-99B6-39B3CA8D22B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E46317-D604-42C9-B9E4-9820FE446D04}" type="datetimeFigureOut">
              <a:rPr lang="en-US" smtClean="0"/>
              <a:t>9/6/18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50002-C942-4EFF-99B6-39B3CA8D22B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E46317-D604-42C9-B9E4-9820FE446D04}" type="datetimeFigureOut">
              <a:rPr lang="en-US" smtClean="0"/>
              <a:t>9/6/18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50002-C942-4EFF-99B6-39B3CA8D22B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752600"/>
            <a:ext cx="8001000"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E46317-D604-42C9-B9E4-9820FE446D04}" type="datetimeFigureOut">
              <a:rPr lang="en-US" smtClean="0"/>
              <a:t>9/6/18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50002-C942-4EFF-99B6-39B3CA8D22B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F7E46317-D604-42C9-B9E4-9820FE446D04}" type="datetimeFigureOut">
              <a:rPr lang="en-US" smtClean="0"/>
              <a:t>9/6/18</a:t>
            </a:fld>
            <a:endParaRPr lang="en-US"/>
          </a:p>
        </p:txBody>
      </p:sp>
      <p:sp>
        <p:nvSpPr>
          <p:cNvPr id="8" name="Slide Number Placeholder 7"/>
          <p:cNvSpPr>
            <a:spLocks noGrp="1"/>
          </p:cNvSpPr>
          <p:nvPr>
            <p:ph type="sldNum" sz="quarter" idx="11"/>
          </p:nvPr>
        </p:nvSpPr>
        <p:spPr/>
        <p:txBody>
          <a:bodyPr/>
          <a:lstStyle/>
          <a:p>
            <a:fld id="{F6850002-C942-4EFF-99B6-39B3CA8D22B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5748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5748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E46317-D604-42C9-B9E4-9820FE446D04}" type="datetimeFigureOut">
              <a:rPr lang="en-US" smtClean="0"/>
              <a:t>9/6/18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50002-C942-4EFF-99B6-39B3CA8D22B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E46317-D604-42C9-B9E4-9820FE446D04}" type="datetimeFigureOut">
              <a:rPr lang="en-US" smtClean="0"/>
              <a:t>9/6/18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850002-C942-4EFF-99B6-39B3CA8D22B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E46317-D604-42C9-B9E4-9820FE446D04}" type="datetimeFigureOut">
              <a:rPr lang="en-US" smtClean="0"/>
              <a:t>9/6/18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850002-C942-4EFF-99B6-39B3CA8D22B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E46317-D604-42C9-B9E4-9820FE446D04}" type="datetimeFigureOut">
              <a:rPr lang="en-US" smtClean="0"/>
              <a:t>9/6/18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850002-C942-4EFF-99B6-39B3CA8D22B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E46317-D604-42C9-B9E4-9820FE446D04}" type="datetimeFigureOut">
              <a:rPr lang="en-US" smtClean="0"/>
              <a:t>9/6/18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50002-C942-4EFF-99B6-39B3CA8D22BA}"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E46317-D604-42C9-B9E4-9820FE446D04}" type="datetimeFigureOut">
              <a:rPr lang="en-US" smtClean="0"/>
              <a:t>9/6/18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6850002-C942-4EFF-99B6-39B3CA8D22BA}"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tm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F7E46317-D604-42C9-B9E4-9820FE446D04}" type="datetimeFigureOut">
              <a:rPr lang="en-US" smtClean="0"/>
              <a:t>9/6/18</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6850002-C942-4EFF-99B6-39B3CA8D22BA}"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creen Clippi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858000" y="151048"/>
            <a:ext cx="1676400" cy="107856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uthloopcampusministry.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s://urldefense.proofpoint.com/v2/url?u=http-3A__www.crophungerwalk.org_chicagoil&amp;d=AwMGaQ&amp;c=3BfiSO86x5iKjpl2b39jud9R1NrKYqPq2js90dwBswk&amp;r=WJppONkiK28T2eDDLm-sD003obGiz3jzBCI1gvT0S-4&amp;m=JQCZ01QkML2SlpZ4_6DtDr3XxmpSfNBQmVtBUkSagv4&amp;s=VeNKS4RIe_KP28OPc5mUCQScnG1waMc-x5xXyIPfE98&amp;e=" TargetMode="External"/><Relationship Id="rId2" Type="http://schemas.openxmlformats.org/officeDocument/2006/relationships/hyperlink" Target="http://www.crophungerwalk.org/ChicagoIL"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mailto:strumm@lstc.ed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mailto:Avanteangel@aol.com" TargetMode="External"/><Relationship Id="rId5" Type="http://schemas.openxmlformats.org/officeDocument/2006/relationships/hyperlink" Target="mailto:Gail.Angel@fisglobal.com" TargetMode="Externa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zx2o2huVm2o" TargetMode="Externa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webwalk@crophungerwalk.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wsglobal.org/what-we-do/hunger-and-malnutri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justharvest.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episcopalchicago.org/at-work-in-the-world/hunger" TargetMode="External"/><Relationship Id="rId5" Type="http://schemas.openxmlformats.org/officeDocument/2006/relationships/hyperlink" Target="https://urldefense.proofpoint.com/v1/url?u=http://www.ajustharvest.org/our-work/creating-economic-development/&amp;k=/bkpAUdJWZuiTILCq/FnQg%3D%3D%0a&amp;r=VqtwyTscbGEUwVOIfvl6I4m7WcYeqJKfbnwiiS1%2BgK8%3D%0a&amp;m=NQ8IR3MQH/Bs/aKgBtgXkK6JzwmtRDHgq8bHaDGOhtE%3D%0a&amp;s=3c6f35b4cf34f75ca2018e4139f18108804f2b381bb6607fc78cd3e6e973db33" TargetMode="External"/><Relationship Id="rId4" Type="http://schemas.openxmlformats.org/officeDocument/2006/relationships/hyperlink" Target="https://urldefense.proofpoint.com/v1/url?u=http://www.ajustharvest.org/our-work/organizing-for-a-fair-economy/&amp;k=/bkpAUdJWZuiTILCq/FnQg%3D%3D%0a&amp;r=VqtwyTscbGEUwVOIfvl6I4m7WcYeqJKfbnwiiS1%2BgK8%3D%0a&amp;m=NQ8IR3MQH/Bs/aKgBtgXkK6JzwmtRDHgq8bHaDGOhtE%3D%0a&amp;s=6856a037ca74a612c97558763f1bfd9e3f6497f989b2633b5341a65f0b1ab6a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lakeviewpantry.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2ndpresbyteria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ROP Hunger Wal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 y="3213100"/>
            <a:ext cx="9043416" cy="15072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 y="228600"/>
            <a:ext cx="8534400" cy="4571999"/>
          </a:xfrm>
        </p:spPr>
        <p:txBody>
          <a:bodyPr/>
          <a:lstStyle/>
          <a:p>
            <a:r>
              <a:rPr lang="en-US" sz="4400" dirty="0"/>
              <a:t>2018 Chicago CROP hunger Walk</a:t>
            </a:r>
            <a:br>
              <a:rPr lang="en-US" sz="2800" dirty="0"/>
            </a:br>
            <a:br>
              <a:rPr lang="en-US" sz="800" dirty="0">
                <a:solidFill>
                  <a:srgbClr val="FF0000"/>
                </a:solidFill>
              </a:rPr>
            </a:br>
            <a:r>
              <a:rPr lang="en-US" sz="1800" dirty="0">
                <a:solidFill>
                  <a:srgbClr val="FF0000"/>
                </a:solidFill>
                <a:latin typeface="+mn-lt"/>
              </a:rPr>
              <a:t>October 14,  2018 - 2:15 Step off from 2nd PRESBYTERIAN of Chicago</a:t>
            </a:r>
            <a:br>
              <a:rPr lang="en-US" sz="1800" dirty="0">
                <a:solidFill>
                  <a:srgbClr val="FF0000"/>
                </a:solidFill>
                <a:latin typeface="+mn-lt"/>
              </a:rPr>
            </a:br>
            <a:br>
              <a:rPr lang="en-US" sz="1800" dirty="0">
                <a:latin typeface="+mn-lt"/>
              </a:rPr>
            </a:br>
            <a:endParaRPr lang="en-US" sz="1800" dirty="0">
              <a:latin typeface="+mn-lt"/>
            </a:endParaRPr>
          </a:p>
        </p:txBody>
      </p:sp>
      <p:sp>
        <p:nvSpPr>
          <p:cNvPr id="3" name="Subtitle 2"/>
          <p:cNvSpPr>
            <a:spLocks noGrp="1"/>
          </p:cNvSpPr>
          <p:nvPr>
            <p:ph type="subTitle" idx="1"/>
          </p:nvPr>
        </p:nvSpPr>
        <p:spPr/>
        <p:txBody>
          <a:bodyPr/>
          <a:lstStyle/>
          <a:p>
            <a:r>
              <a:rPr lang="en-US" dirty="0"/>
              <a:t>Recruiter Rally</a:t>
            </a:r>
          </a:p>
        </p:txBody>
      </p:sp>
    </p:spTree>
    <p:extLst>
      <p:ext uri="{BB962C8B-B14F-4D97-AF65-F5344CB8AC3E}">
        <p14:creationId xmlns:p14="http://schemas.microsoft.com/office/powerpoint/2010/main" val="3156993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324600" cy="1371600"/>
          </a:xfrm>
        </p:spPr>
        <p:txBody>
          <a:bodyPr>
            <a:normAutofit fontScale="90000"/>
          </a:bodyPr>
          <a:lstStyle/>
          <a:p>
            <a:r>
              <a:rPr lang="en-US" dirty="0"/>
              <a:t>we walk … to support Local agencies</a:t>
            </a:r>
          </a:p>
        </p:txBody>
      </p:sp>
      <p:sp>
        <p:nvSpPr>
          <p:cNvPr id="3" name="Content Placeholder 2"/>
          <p:cNvSpPr>
            <a:spLocks noGrp="1"/>
          </p:cNvSpPr>
          <p:nvPr>
            <p:ph idx="1"/>
          </p:nvPr>
        </p:nvSpPr>
        <p:spPr>
          <a:xfrm>
            <a:off x="533400" y="2057400"/>
            <a:ext cx="8305800" cy="4876800"/>
          </a:xfrm>
        </p:spPr>
        <p:txBody>
          <a:bodyPr>
            <a:noAutofit/>
          </a:bodyPr>
          <a:lstStyle/>
          <a:p>
            <a:pPr lvl="0">
              <a:spcBef>
                <a:spcPts val="600"/>
              </a:spcBef>
              <a:spcAft>
                <a:spcPts val="300"/>
              </a:spcAft>
            </a:pPr>
            <a:r>
              <a:rPr lang="en-US" sz="1600" dirty="0"/>
              <a:t>South Loop Campus Ministry </a:t>
            </a:r>
            <a:r>
              <a:rPr lang="en-US" sz="1800" dirty="0"/>
              <a:t>– </a:t>
            </a:r>
            <a:r>
              <a:rPr lang="en-US" sz="1800" u="sng" dirty="0">
                <a:hlinkClick r:id="rId3"/>
              </a:rPr>
              <a:t>http://southloopcampusministry.org</a:t>
            </a:r>
            <a:r>
              <a:rPr lang="en-US" sz="1800" dirty="0"/>
              <a:t> </a:t>
            </a:r>
            <a:endParaRPr lang="en-US" sz="1600" dirty="0"/>
          </a:p>
          <a:p>
            <a:pPr>
              <a:spcBef>
                <a:spcPts val="600"/>
              </a:spcBef>
              <a:spcAft>
                <a:spcPts val="300"/>
              </a:spcAft>
            </a:pPr>
            <a:r>
              <a:rPr lang="en-US" sz="1600" b="0" dirty="0"/>
              <a:t>The South Loop Campus Ministry helps students explore their own faith and their own spirituality. As they explore and grow into their own faith, students seek connection with traditions that stretch beyond their own, immediate experience.  Each month students and friends of South Loop Campus Ministry prepare and serve a community meal at Grace Place (637 S Dearborn); volunteers </a:t>
            </a:r>
            <a:r>
              <a:rPr lang="en-US" sz="1600" dirty="0"/>
              <a:t>donate and/or serve food and enjoy a meal with our homeless brothers and sisters</a:t>
            </a:r>
            <a:r>
              <a:rPr lang="en-US" sz="1600" b="0" dirty="0"/>
              <a:t>.   Then on Sundays, they prepare 60 meals and </a:t>
            </a:r>
            <a:r>
              <a:rPr lang="en-US" sz="1600" i="1" dirty="0"/>
              <a:t>take it to the streets</a:t>
            </a:r>
            <a:r>
              <a:rPr lang="en-US" sz="1600" dirty="0"/>
              <a:t> to deliver sandwiches to their homeless friends in the South Loop. </a:t>
            </a:r>
          </a:p>
        </p:txBody>
      </p:sp>
    </p:spTree>
    <p:extLst>
      <p:ext uri="{BB962C8B-B14F-4D97-AF65-F5344CB8AC3E}">
        <p14:creationId xmlns:p14="http://schemas.microsoft.com/office/powerpoint/2010/main" val="2386301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2018 Chicago CROP hunger Walk - Details</a:t>
            </a:r>
          </a:p>
        </p:txBody>
      </p:sp>
      <p:sp>
        <p:nvSpPr>
          <p:cNvPr id="3" name="Content Placeholder 2"/>
          <p:cNvSpPr>
            <a:spLocks noGrp="1"/>
          </p:cNvSpPr>
          <p:nvPr>
            <p:ph idx="1"/>
          </p:nvPr>
        </p:nvSpPr>
        <p:spPr>
          <a:xfrm>
            <a:off x="457200" y="1676399"/>
            <a:ext cx="3962400" cy="5181601"/>
          </a:xfrm>
        </p:spPr>
        <p:txBody>
          <a:bodyPr>
            <a:normAutofit/>
          </a:bodyPr>
          <a:lstStyle/>
          <a:p>
            <a:pPr marL="342900" indent="-342900">
              <a:buFont typeface="Arial" panose="020B0604020202020204" pitchFamily="34" charset="0"/>
              <a:buChar char="•"/>
            </a:pPr>
            <a:r>
              <a:rPr lang="en-US" dirty="0"/>
              <a:t>Sunday, October 14, 2018</a:t>
            </a:r>
          </a:p>
          <a:p>
            <a:pPr marL="600075" lvl="1" indent="-257175"/>
            <a:r>
              <a:rPr lang="en-US" sz="1600" dirty="0"/>
              <a:t>1:00      Registration</a:t>
            </a:r>
          </a:p>
          <a:p>
            <a:pPr marL="600075" lvl="1" indent="-257175"/>
            <a:r>
              <a:rPr lang="en-US" sz="1600" dirty="0"/>
              <a:t>2:00      Step-Off Ceremony</a:t>
            </a:r>
          </a:p>
          <a:p>
            <a:pPr marL="600075" lvl="1" indent="-257175"/>
            <a:r>
              <a:rPr lang="en-US" sz="1600" dirty="0"/>
              <a:t>4:30      Welcome Back</a:t>
            </a:r>
          </a:p>
          <a:p>
            <a:pPr marL="285750" indent="-285750">
              <a:buFont typeface="Arial" panose="020B0604020202020204" pitchFamily="34" charset="0"/>
              <a:buChar char="•"/>
            </a:pPr>
            <a:endParaRPr lang="en-US" sz="1350" dirty="0"/>
          </a:p>
          <a:p>
            <a:pPr marL="285750" indent="-285750">
              <a:spcBef>
                <a:spcPts val="0"/>
              </a:spcBef>
              <a:buFont typeface="Arial" panose="020B0604020202020204" pitchFamily="34" charset="0"/>
              <a:buChar char="•"/>
            </a:pPr>
            <a:r>
              <a:rPr lang="en-US" dirty="0"/>
              <a:t>Second Presbyterian Church</a:t>
            </a:r>
            <a:br>
              <a:rPr lang="en-US" dirty="0"/>
            </a:br>
            <a:r>
              <a:rPr lang="en-US" dirty="0"/>
              <a:t>    </a:t>
            </a:r>
            <a:r>
              <a:rPr lang="en-US" sz="1800" dirty="0"/>
              <a:t>1936 Michigan Avenue</a:t>
            </a:r>
            <a:br>
              <a:rPr lang="en-US" sz="1800" dirty="0"/>
            </a:br>
            <a:r>
              <a:rPr lang="en-US" sz="1800" dirty="0"/>
              <a:t>     Chicago, IL 60613 </a:t>
            </a:r>
            <a:r>
              <a:rPr lang="it-IT" sz="1050" dirty="0"/>
              <a:t>	</a:t>
            </a:r>
          </a:p>
          <a:p>
            <a:pPr marL="285750" indent="-285750">
              <a:spcBef>
                <a:spcPts val="0"/>
              </a:spcBef>
              <a:buFont typeface="Arial" panose="020B0604020202020204" pitchFamily="34" charset="0"/>
              <a:buChar char="•"/>
            </a:pPr>
            <a:endParaRPr lang="it-IT" sz="1050" dirty="0"/>
          </a:p>
          <a:p>
            <a:pPr marL="274320" lvl="1" indent="0" algn="ctr">
              <a:spcBef>
                <a:spcPts val="0"/>
              </a:spcBef>
              <a:buNone/>
            </a:pPr>
            <a:r>
              <a:rPr lang="en-US" sz="1800" u="sng" dirty="0"/>
              <a:t>Free Parking</a:t>
            </a:r>
            <a:r>
              <a:rPr lang="en-US" sz="1800" dirty="0"/>
              <a:t> at Ada S. McKinley,</a:t>
            </a:r>
          </a:p>
          <a:p>
            <a:pPr marL="274320" lvl="1" indent="0" algn="ctr">
              <a:spcBef>
                <a:spcPts val="0"/>
              </a:spcBef>
              <a:buNone/>
            </a:pPr>
            <a:r>
              <a:rPr lang="en-US" sz="1800" dirty="0"/>
              <a:t>1815 S. Wabash</a:t>
            </a:r>
            <a:r>
              <a:rPr lang="it-IT" sz="1800" dirty="0"/>
              <a:t>     </a:t>
            </a:r>
          </a:p>
          <a:p>
            <a:pPr marL="1314450" lvl="2" indent="-171450">
              <a:spcBef>
                <a:spcPts val="0"/>
              </a:spcBef>
            </a:pPr>
            <a:endParaRPr lang="it-IT" sz="1050" dirty="0"/>
          </a:p>
          <a:p>
            <a:pPr marL="1314450" lvl="2" indent="-171450">
              <a:spcBef>
                <a:spcPts val="0"/>
              </a:spcBef>
            </a:pPr>
            <a:endParaRPr lang="it-IT" sz="1100" dirty="0"/>
          </a:p>
          <a:p>
            <a:pPr marL="285750" indent="-285750">
              <a:spcBef>
                <a:spcPts val="225"/>
              </a:spcBef>
              <a:spcAft>
                <a:spcPts val="225"/>
              </a:spcAft>
              <a:buFont typeface="Arial" panose="020B0604020202020204" pitchFamily="34" charset="0"/>
              <a:buChar char="•"/>
            </a:pPr>
            <a:r>
              <a:rPr lang="en-US" dirty="0"/>
              <a:t>Two Walk Options</a:t>
            </a:r>
          </a:p>
          <a:p>
            <a:pPr marL="742950" lvl="1" indent="-285750">
              <a:spcBef>
                <a:spcPts val="225"/>
              </a:spcBef>
              <a:spcAft>
                <a:spcPts val="225"/>
              </a:spcAft>
            </a:pPr>
            <a:r>
              <a:rPr lang="en-US" sz="1600" b="1" dirty="0"/>
              <a:t>10K Lakefront Route </a:t>
            </a:r>
          </a:p>
          <a:p>
            <a:pPr marL="742950" lvl="1" indent="-285750">
              <a:spcBef>
                <a:spcPts val="450"/>
              </a:spcBef>
              <a:spcAft>
                <a:spcPts val="225"/>
              </a:spcAft>
            </a:pPr>
            <a:r>
              <a:rPr lang="en-US" sz="1600" b="1" dirty="0"/>
              <a:t>Golden Mile Family-Friendly Route</a:t>
            </a:r>
          </a:p>
        </p:txBody>
      </p:sp>
      <p:sp>
        <p:nvSpPr>
          <p:cNvPr id="4" name="TextBox 3"/>
          <p:cNvSpPr txBox="1"/>
          <p:nvPr/>
        </p:nvSpPr>
        <p:spPr>
          <a:xfrm>
            <a:off x="6629400" y="2590800"/>
            <a:ext cx="377026" cy="369332"/>
          </a:xfrm>
          <a:prstGeom prst="rect">
            <a:avLst/>
          </a:prstGeom>
          <a:noFill/>
        </p:spPr>
        <p:txBody>
          <a:bodyPr wrap="none" rtlCol="0">
            <a:spAutoFit/>
          </a:bodyPr>
          <a:lstStyle/>
          <a:p>
            <a:r>
              <a:rPr lang="en-US" dirty="0"/>
              <a:t>   </a:t>
            </a:r>
          </a:p>
        </p:txBody>
      </p:sp>
      <p:pic>
        <p:nvPicPr>
          <p:cNvPr id="6" name="Picture 5">
            <a:extLst>
              <a:ext uri="{FF2B5EF4-FFF2-40B4-BE49-F238E27FC236}">
                <a16:creationId xmlns:a16="http://schemas.microsoft.com/office/drawing/2014/main" id="{2B79D3DE-2558-4245-95B9-97021AC514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524317"/>
            <a:ext cx="3810000" cy="5303466"/>
          </a:xfrm>
          <a:prstGeom prst="rect">
            <a:avLst/>
          </a:prstGeom>
          <a:ln w="12700" cmpd="sng">
            <a:solidFill>
              <a:schemeClr val="tx1"/>
            </a:solidFill>
          </a:ln>
        </p:spPr>
      </p:pic>
    </p:spTree>
    <p:extLst>
      <p:ext uri="{BB962C8B-B14F-4D97-AF65-F5344CB8AC3E}">
        <p14:creationId xmlns:p14="http://schemas.microsoft.com/office/powerpoint/2010/main" val="2607707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188503-951D-41BF-9D42-D3C9E6B18BD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15000"/>
                    </a14:imgEffect>
                  </a14:imgLayer>
                </a14:imgProps>
              </a:ext>
              <a:ext uri="{28A0092B-C50C-407E-A947-70E740481C1C}">
                <a14:useLocalDpi xmlns:a14="http://schemas.microsoft.com/office/drawing/2010/main" val="0"/>
              </a:ext>
            </a:extLst>
          </a:blip>
          <a:srcRect t="5724" r="608"/>
          <a:stretch/>
        </p:blipFill>
        <p:spPr>
          <a:xfrm>
            <a:off x="1579541" y="1524000"/>
            <a:ext cx="2751351" cy="5145784"/>
          </a:xfrm>
          <a:prstGeom prst="rect">
            <a:avLst/>
          </a:prstGeom>
        </p:spPr>
      </p:pic>
      <p:sp>
        <p:nvSpPr>
          <p:cNvPr id="2" name="Title 1"/>
          <p:cNvSpPr>
            <a:spLocks noGrp="1"/>
          </p:cNvSpPr>
          <p:nvPr>
            <p:ph type="title"/>
          </p:nvPr>
        </p:nvSpPr>
        <p:spPr/>
        <p:txBody>
          <a:bodyPr>
            <a:normAutofit fontScale="90000"/>
          </a:bodyPr>
          <a:lstStyle/>
          <a:p>
            <a:r>
              <a:rPr lang="en-US" dirty="0"/>
              <a:t>2018 Chicago crop hunger walk - route</a:t>
            </a:r>
          </a:p>
        </p:txBody>
      </p:sp>
      <p:sp>
        <p:nvSpPr>
          <p:cNvPr id="3" name="Content Placeholder 2"/>
          <p:cNvSpPr>
            <a:spLocks noGrp="1"/>
          </p:cNvSpPr>
          <p:nvPr>
            <p:ph idx="1"/>
          </p:nvPr>
        </p:nvSpPr>
        <p:spPr>
          <a:xfrm>
            <a:off x="3886200" y="1524000"/>
            <a:ext cx="4800600" cy="4191000"/>
          </a:xfrm>
        </p:spPr>
        <p:txBody>
          <a:bodyPr/>
          <a:lstStyle/>
          <a:p>
            <a:pPr algn="ctr"/>
            <a:r>
              <a:rPr lang="en-US" dirty="0">
                <a:solidFill>
                  <a:srgbClr val="FF0000"/>
                </a:solidFill>
              </a:rPr>
              <a:t>(*) </a:t>
            </a:r>
            <a:r>
              <a:rPr lang="en-US" dirty="0"/>
              <a:t>Start/Finish</a:t>
            </a:r>
          </a:p>
          <a:p>
            <a:pPr algn="ctr"/>
            <a:r>
              <a:rPr lang="en-US" dirty="0"/>
              <a:t>2nd Presbyterian Church of Chicago</a:t>
            </a:r>
          </a:p>
          <a:p>
            <a:pPr algn="ctr">
              <a:spcBef>
                <a:spcPts val="0"/>
              </a:spcBef>
            </a:pPr>
            <a:r>
              <a:rPr lang="en-US" sz="1800" dirty="0"/>
              <a:t>1936 Michigan Avenue</a:t>
            </a:r>
            <a:br>
              <a:rPr lang="en-US" sz="1800" dirty="0"/>
            </a:br>
            <a:r>
              <a:rPr lang="en-US" sz="1800" dirty="0"/>
              <a:t>     Chicago, IL 60613 </a:t>
            </a:r>
            <a:r>
              <a:rPr lang="it-IT" sz="1050" dirty="0"/>
              <a:t>	</a:t>
            </a:r>
          </a:p>
          <a:p>
            <a:pPr marL="274320" lvl="1" indent="0" algn="ctr">
              <a:spcBef>
                <a:spcPts val="0"/>
              </a:spcBef>
              <a:buNone/>
            </a:pPr>
            <a:r>
              <a:rPr lang="en-US" sz="1800" u="sng" dirty="0"/>
              <a:t>Free Parking</a:t>
            </a:r>
            <a:r>
              <a:rPr lang="en-US" sz="1800" dirty="0"/>
              <a:t> at Ada S. McKinley,</a:t>
            </a:r>
          </a:p>
          <a:p>
            <a:pPr marL="274320" lvl="1" indent="0" algn="ctr">
              <a:spcBef>
                <a:spcPts val="0"/>
              </a:spcBef>
              <a:buNone/>
            </a:pPr>
            <a:r>
              <a:rPr lang="en-US" sz="1800" dirty="0"/>
              <a:t>1815 S. Wabash</a:t>
            </a:r>
            <a:r>
              <a:rPr lang="it-IT" sz="1800" dirty="0"/>
              <a:t>     </a:t>
            </a:r>
          </a:p>
          <a:p>
            <a:pPr algn="ctr">
              <a:spcBef>
                <a:spcPts val="0"/>
              </a:spcBef>
            </a:pPr>
            <a:endParaRPr lang="it-IT" sz="1050" dirty="0"/>
          </a:p>
          <a:p>
            <a:pPr marL="285750" indent="-285750">
              <a:spcBef>
                <a:spcPts val="0"/>
              </a:spcBef>
              <a:buFont typeface="Arial" panose="020B0604020202020204" pitchFamily="34" charset="0"/>
              <a:buChar char="•"/>
            </a:pPr>
            <a:endParaRPr lang="it-IT" sz="1050" dirty="0"/>
          </a:p>
          <a:p>
            <a:pPr algn="ctr"/>
            <a:endParaRPr lang="en-US" dirty="0"/>
          </a:p>
          <a:p>
            <a:pPr algn="ctr"/>
            <a:endParaRPr lang="en-US" dirty="0"/>
          </a:p>
          <a:p>
            <a:endParaRPr lang="en-US" dirty="0"/>
          </a:p>
        </p:txBody>
      </p:sp>
      <p:sp>
        <p:nvSpPr>
          <p:cNvPr id="7" name="Rectangle 6"/>
          <p:cNvSpPr/>
          <p:nvPr/>
        </p:nvSpPr>
        <p:spPr>
          <a:xfrm>
            <a:off x="2560320" y="6324600"/>
            <a:ext cx="274319" cy="461665"/>
          </a:xfrm>
          <a:prstGeom prst="rect">
            <a:avLst/>
          </a:prstGeom>
        </p:spPr>
        <p:txBody>
          <a:bodyPr wrap="square">
            <a:spAutoFit/>
          </a:bodyPr>
          <a:lstStyle/>
          <a:p>
            <a:r>
              <a:rPr lang="en-US" sz="2400" dirty="0">
                <a:solidFill>
                  <a:srgbClr val="FF0000"/>
                </a:solidFill>
              </a:rPr>
              <a:t>*</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3108" y="3593908"/>
            <a:ext cx="3111692" cy="3111692"/>
          </a:xfrm>
          <a:prstGeom prst="rect">
            <a:avLst/>
          </a:prstGeom>
        </p:spPr>
      </p:pic>
      <p:pic>
        <p:nvPicPr>
          <p:cNvPr id="11" name="Picture 10">
            <a:extLst>
              <a:ext uri="{FF2B5EF4-FFF2-40B4-BE49-F238E27FC236}">
                <a16:creationId xmlns:a16="http://schemas.microsoft.com/office/drawing/2014/main" id="{BDF36C01-E504-493D-840A-2BF76D6544B3}"/>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15000"/>
                    </a14:imgEffect>
                  </a14:imgLayer>
                </a14:imgProps>
              </a:ext>
              <a:ext uri="{28A0092B-C50C-407E-A947-70E740481C1C}">
                <a14:useLocalDpi xmlns:a14="http://schemas.microsoft.com/office/drawing/2010/main" val="0"/>
              </a:ext>
            </a:extLst>
          </a:blip>
          <a:stretch>
            <a:fillRect/>
          </a:stretch>
        </p:blipFill>
        <p:spPr>
          <a:xfrm>
            <a:off x="411200" y="4038600"/>
            <a:ext cx="1721498" cy="2436167"/>
          </a:xfrm>
          <a:prstGeom prst="rect">
            <a:avLst/>
          </a:prstGeom>
        </p:spPr>
      </p:pic>
      <p:sp>
        <p:nvSpPr>
          <p:cNvPr id="12" name="TextBox 11">
            <a:extLst>
              <a:ext uri="{FF2B5EF4-FFF2-40B4-BE49-F238E27FC236}">
                <a16:creationId xmlns:a16="http://schemas.microsoft.com/office/drawing/2014/main" id="{8E5122FB-BB93-4D9C-BEFA-7BF6077A82A3}"/>
              </a:ext>
            </a:extLst>
          </p:cNvPr>
          <p:cNvSpPr txBox="1"/>
          <p:nvPr/>
        </p:nvSpPr>
        <p:spPr>
          <a:xfrm>
            <a:off x="1676400" y="1521023"/>
            <a:ext cx="1371600" cy="307777"/>
          </a:xfrm>
          <a:prstGeom prst="rect">
            <a:avLst/>
          </a:prstGeom>
          <a:noFill/>
        </p:spPr>
        <p:txBody>
          <a:bodyPr wrap="square" rtlCol="0">
            <a:spAutoFit/>
          </a:bodyPr>
          <a:lstStyle/>
          <a:p>
            <a:r>
              <a:rPr lang="en-US" sz="1400" dirty="0"/>
              <a:t>Washington</a:t>
            </a:r>
          </a:p>
        </p:txBody>
      </p:sp>
      <p:sp>
        <p:nvSpPr>
          <p:cNvPr id="13" name="TextBox 12">
            <a:extLst>
              <a:ext uri="{FF2B5EF4-FFF2-40B4-BE49-F238E27FC236}">
                <a16:creationId xmlns:a16="http://schemas.microsoft.com/office/drawing/2014/main" id="{B93AF827-56A0-4E63-8860-BF33C35465D9}"/>
              </a:ext>
            </a:extLst>
          </p:cNvPr>
          <p:cNvSpPr txBox="1"/>
          <p:nvPr/>
        </p:nvSpPr>
        <p:spPr>
          <a:xfrm>
            <a:off x="2743200" y="2667000"/>
            <a:ext cx="1371600" cy="307777"/>
          </a:xfrm>
          <a:prstGeom prst="rect">
            <a:avLst/>
          </a:prstGeom>
          <a:noFill/>
        </p:spPr>
        <p:txBody>
          <a:bodyPr wrap="square" rtlCol="0">
            <a:spAutoFit/>
          </a:bodyPr>
          <a:lstStyle/>
          <a:p>
            <a:r>
              <a:rPr lang="en-US" sz="1400" dirty="0"/>
              <a:t>Congress</a:t>
            </a:r>
          </a:p>
        </p:txBody>
      </p:sp>
      <p:sp>
        <p:nvSpPr>
          <p:cNvPr id="14" name="TextBox 13">
            <a:extLst>
              <a:ext uri="{FF2B5EF4-FFF2-40B4-BE49-F238E27FC236}">
                <a16:creationId xmlns:a16="http://schemas.microsoft.com/office/drawing/2014/main" id="{BAA3EC7B-51DA-42A3-B318-784A68691FE7}"/>
              </a:ext>
            </a:extLst>
          </p:cNvPr>
          <p:cNvSpPr txBox="1"/>
          <p:nvPr/>
        </p:nvSpPr>
        <p:spPr>
          <a:xfrm>
            <a:off x="2362200" y="5791200"/>
            <a:ext cx="1371600" cy="307777"/>
          </a:xfrm>
          <a:prstGeom prst="rect">
            <a:avLst/>
          </a:prstGeom>
          <a:noFill/>
        </p:spPr>
        <p:txBody>
          <a:bodyPr wrap="square" rtlCol="0">
            <a:spAutoFit/>
          </a:bodyPr>
          <a:lstStyle/>
          <a:p>
            <a:r>
              <a:rPr lang="en-US" sz="1400" dirty="0"/>
              <a:t>18</a:t>
            </a:r>
            <a:r>
              <a:rPr lang="en-US" sz="1400" baseline="30000" dirty="0"/>
              <a:t>th</a:t>
            </a:r>
            <a:r>
              <a:rPr lang="en-US" sz="1400" dirty="0"/>
              <a:t> Street</a:t>
            </a:r>
          </a:p>
        </p:txBody>
      </p:sp>
      <p:sp>
        <p:nvSpPr>
          <p:cNvPr id="15" name="TextBox 14">
            <a:extLst>
              <a:ext uri="{FF2B5EF4-FFF2-40B4-BE49-F238E27FC236}">
                <a16:creationId xmlns:a16="http://schemas.microsoft.com/office/drawing/2014/main" id="{6B3F67B4-3095-43EC-A9C5-0764604CF9C8}"/>
              </a:ext>
            </a:extLst>
          </p:cNvPr>
          <p:cNvSpPr txBox="1"/>
          <p:nvPr/>
        </p:nvSpPr>
        <p:spPr>
          <a:xfrm rot="16200000">
            <a:off x="1758776" y="3346626"/>
            <a:ext cx="752628" cy="307777"/>
          </a:xfrm>
          <a:prstGeom prst="rect">
            <a:avLst/>
          </a:prstGeom>
          <a:noFill/>
        </p:spPr>
        <p:txBody>
          <a:bodyPr wrap="square" rtlCol="0">
            <a:spAutoFit/>
          </a:bodyPr>
          <a:lstStyle/>
          <a:p>
            <a:r>
              <a:rPr lang="en-US" sz="1400" dirty="0"/>
              <a:t>State</a:t>
            </a:r>
          </a:p>
        </p:txBody>
      </p:sp>
      <p:sp>
        <p:nvSpPr>
          <p:cNvPr id="16" name="TextBox 15">
            <a:extLst>
              <a:ext uri="{FF2B5EF4-FFF2-40B4-BE49-F238E27FC236}">
                <a16:creationId xmlns:a16="http://schemas.microsoft.com/office/drawing/2014/main" id="{3AD10B7C-ED3B-4725-85BF-1308FBFFF3AB}"/>
              </a:ext>
            </a:extLst>
          </p:cNvPr>
          <p:cNvSpPr txBox="1"/>
          <p:nvPr/>
        </p:nvSpPr>
        <p:spPr>
          <a:xfrm rot="16200000">
            <a:off x="1373087" y="2360712"/>
            <a:ext cx="1066803" cy="307777"/>
          </a:xfrm>
          <a:prstGeom prst="rect">
            <a:avLst/>
          </a:prstGeom>
          <a:noFill/>
        </p:spPr>
        <p:txBody>
          <a:bodyPr wrap="square" rtlCol="0">
            <a:spAutoFit/>
          </a:bodyPr>
          <a:lstStyle/>
          <a:p>
            <a:r>
              <a:rPr lang="en-US" sz="1400" dirty="0"/>
              <a:t>Dearborn</a:t>
            </a:r>
          </a:p>
        </p:txBody>
      </p:sp>
      <p:sp>
        <p:nvSpPr>
          <p:cNvPr id="17" name="TextBox 16">
            <a:extLst>
              <a:ext uri="{FF2B5EF4-FFF2-40B4-BE49-F238E27FC236}">
                <a16:creationId xmlns:a16="http://schemas.microsoft.com/office/drawing/2014/main" id="{393A8C56-D737-461C-AC11-9F59586CCFF7}"/>
              </a:ext>
            </a:extLst>
          </p:cNvPr>
          <p:cNvSpPr txBox="1"/>
          <p:nvPr/>
        </p:nvSpPr>
        <p:spPr>
          <a:xfrm rot="5400000">
            <a:off x="3160811" y="3618013"/>
            <a:ext cx="685801" cy="307777"/>
          </a:xfrm>
          <a:prstGeom prst="rect">
            <a:avLst/>
          </a:prstGeom>
          <a:noFill/>
        </p:spPr>
        <p:txBody>
          <a:bodyPr wrap="square" rtlCol="0">
            <a:spAutoFit/>
          </a:bodyPr>
          <a:lstStyle/>
          <a:p>
            <a:r>
              <a:rPr lang="en-US" sz="1400" dirty="0"/>
              <a:t>LSD</a:t>
            </a:r>
          </a:p>
        </p:txBody>
      </p:sp>
      <p:cxnSp>
        <p:nvCxnSpPr>
          <p:cNvPr id="19" name="Straight Arrow Connector 18">
            <a:extLst>
              <a:ext uri="{FF2B5EF4-FFF2-40B4-BE49-F238E27FC236}">
                <a16:creationId xmlns:a16="http://schemas.microsoft.com/office/drawing/2014/main" id="{96B00925-0595-47B9-825E-BAF4F0B6B05E}"/>
              </a:ext>
            </a:extLst>
          </p:cNvPr>
          <p:cNvCxnSpPr/>
          <p:nvPr/>
        </p:nvCxnSpPr>
        <p:spPr>
          <a:xfrm flipV="1">
            <a:off x="2362200" y="5256683"/>
            <a:ext cx="0" cy="30591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9846F8E-DEE6-4927-A865-EEEFAB981316}"/>
              </a:ext>
            </a:extLst>
          </p:cNvPr>
          <p:cNvCxnSpPr>
            <a:cxnSpLocks/>
          </p:cNvCxnSpPr>
          <p:nvPr/>
        </p:nvCxnSpPr>
        <p:spPr>
          <a:xfrm>
            <a:off x="3505200" y="3124200"/>
            <a:ext cx="0" cy="30480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278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steps to success</a:t>
            </a:r>
          </a:p>
        </p:txBody>
      </p:sp>
      <p:sp>
        <p:nvSpPr>
          <p:cNvPr id="3" name="Content Placeholder 2"/>
          <p:cNvSpPr>
            <a:spLocks noGrp="1"/>
          </p:cNvSpPr>
          <p:nvPr>
            <p:ph idx="1"/>
          </p:nvPr>
        </p:nvSpPr>
        <p:spPr>
          <a:xfrm>
            <a:off x="457200" y="1874837"/>
            <a:ext cx="8382000" cy="4373563"/>
          </a:xfrm>
        </p:spPr>
        <p:txBody>
          <a:bodyPr>
            <a:normAutofit/>
          </a:bodyPr>
          <a:lstStyle/>
          <a:p>
            <a:pPr algn="r"/>
            <a:r>
              <a:rPr lang="en-US" sz="2400" dirty="0"/>
              <a:t>Promoting the Walk</a:t>
            </a:r>
            <a:endParaRPr lang="en-US" sz="2800" dirty="0"/>
          </a:p>
        </p:txBody>
      </p:sp>
      <p:pic>
        <p:nvPicPr>
          <p:cNvPr id="1126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2000"/>
                    </a14:imgEffect>
                  </a14:imgLayer>
                </a14:imgProps>
              </a:ext>
              <a:ext uri="{28A0092B-C50C-407E-A947-70E740481C1C}">
                <a14:useLocalDpi xmlns:a14="http://schemas.microsoft.com/office/drawing/2010/main" val="0"/>
              </a:ext>
            </a:extLst>
          </a:blip>
          <a:srcRect/>
          <a:stretch>
            <a:fillRect/>
          </a:stretch>
        </p:blipFill>
        <p:spPr bwMode="auto">
          <a:xfrm>
            <a:off x="457200" y="1676400"/>
            <a:ext cx="5334000" cy="48471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7000"/>
                    </a14:imgEffect>
                  </a14:imgLayer>
                </a14:imgProps>
              </a:ext>
              <a:ext uri="{28A0092B-C50C-407E-A947-70E740481C1C}">
                <a14:useLocalDpi xmlns:a14="http://schemas.microsoft.com/office/drawing/2010/main" val="0"/>
              </a:ext>
            </a:extLst>
          </a:blip>
          <a:srcRect/>
          <a:stretch>
            <a:fillRect/>
          </a:stretch>
        </p:blipFill>
        <p:spPr bwMode="auto">
          <a:xfrm>
            <a:off x="5959115" y="2486025"/>
            <a:ext cx="288008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165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Walk on the web</a:t>
            </a:r>
          </a:p>
        </p:txBody>
      </p:sp>
      <p:sp>
        <p:nvSpPr>
          <p:cNvPr id="3" name="Content Placeholder 2"/>
          <p:cNvSpPr>
            <a:spLocks noGrp="1"/>
          </p:cNvSpPr>
          <p:nvPr>
            <p:ph idx="1"/>
          </p:nvPr>
        </p:nvSpPr>
        <p:spPr>
          <a:xfrm>
            <a:off x="471054" y="1600200"/>
            <a:ext cx="2743200" cy="5105400"/>
          </a:xfrm>
        </p:spPr>
        <p:txBody>
          <a:bodyPr>
            <a:normAutofit fontScale="47500" lnSpcReduction="20000"/>
          </a:bodyPr>
          <a:lstStyle/>
          <a:p>
            <a:r>
              <a:rPr lang="en-US" sz="3400" dirty="0"/>
              <a:t>Go to:</a:t>
            </a:r>
          </a:p>
          <a:p>
            <a:r>
              <a:rPr lang="en-US" sz="2300" u="sng" dirty="0">
                <a:hlinkClick r:id="rId2"/>
              </a:rPr>
              <a:t>www.crophungerwalk.org/ChicagoIL</a:t>
            </a:r>
            <a:endParaRPr lang="en-US" sz="6700" u="sng" dirty="0">
              <a:hlinkClick r:id="rId3"/>
            </a:endParaRPr>
          </a:p>
          <a:p>
            <a:r>
              <a:rPr lang="en-US" sz="2900" u="sng" dirty="0">
                <a:hlinkClick r:id="rId3"/>
              </a:rPr>
              <a:t>www.crophungerwalk.org/ChicagoIL</a:t>
            </a:r>
            <a:endParaRPr lang="en-US" sz="2900" u="sng" dirty="0"/>
          </a:p>
          <a:p>
            <a:pPr marL="166688" indent="-166688">
              <a:lnSpc>
                <a:spcPct val="120000"/>
              </a:lnSpc>
              <a:spcBef>
                <a:spcPts val="300"/>
              </a:spcBef>
              <a:spcAft>
                <a:spcPts val="300"/>
              </a:spcAft>
              <a:buFont typeface="Arial" pitchFamily="34" charset="0"/>
              <a:buChar char="•"/>
            </a:pPr>
            <a:r>
              <a:rPr lang="en-US" sz="2900" b="0" dirty="0"/>
              <a:t>Set up your personal page</a:t>
            </a:r>
          </a:p>
          <a:p>
            <a:pPr marL="166688" indent="-166688">
              <a:lnSpc>
                <a:spcPct val="120000"/>
              </a:lnSpc>
              <a:spcBef>
                <a:spcPts val="300"/>
              </a:spcBef>
              <a:spcAft>
                <a:spcPts val="300"/>
              </a:spcAft>
              <a:buFont typeface="Arial" pitchFamily="34" charset="0"/>
              <a:buChar char="•"/>
            </a:pPr>
            <a:r>
              <a:rPr lang="en-US" sz="2900" b="0" dirty="0"/>
              <a:t>Add contacts</a:t>
            </a:r>
          </a:p>
          <a:p>
            <a:pPr marL="166688" indent="-166688">
              <a:lnSpc>
                <a:spcPct val="120000"/>
              </a:lnSpc>
              <a:spcBef>
                <a:spcPts val="300"/>
              </a:spcBef>
              <a:spcAft>
                <a:spcPts val="300"/>
              </a:spcAft>
              <a:buFont typeface="Arial" pitchFamily="34" charset="0"/>
              <a:buChar char="•"/>
            </a:pPr>
            <a:r>
              <a:rPr lang="en-US" sz="2900" b="0" dirty="0"/>
              <a:t>Customize or use the standard templates</a:t>
            </a:r>
          </a:p>
          <a:p>
            <a:pPr marL="519113" lvl="2" indent="-352425">
              <a:lnSpc>
                <a:spcPct val="120000"/>
              </a:lnSpc>
              <a:spcBef>
                <a:spcPts val="300"/>
              </a:spcBef>
              <a:spcAft>
                <a:spcPts val="300"/>
              </a:spcAft>
            </a:pPr>
            <a:r>
              <a:rPr lang="en-US" sz="2500" b="0" dirty="0"/>
              <a:t>Use your recruiting materials for ideas and content</a:t>
            </a:r>
          </a:p>
          <a:p>
            <a:pPr marL="166688" indent="-166688">
              <a:lnSpc>
                <a:spcPct val="120000"/>
              </a:lnSpc>
              <a:spcBef>
                <a:spcPts val="300"/>
              </a:spcBef>
              <a:spcAft>
                <a:spcPts val="300"/>
              </a:spcAft>
              <a:buFont typeface="Arial" pitchFamily="34" charset="0"/>
              <a:buChar char="•"/>
            </a:pPr>
            <a:r>
              <a:rPr lang="en-US" sz="2900" b="0" dirty="0"/>
              <a:t>Begin e-mailing a couple of weeks in advance</a:t>
            </a:r>
          </a:p>
          <a:p>
            <a:pPr marL="166688" indent="-166688">
              <a:lnSpc>
                <a:spcPct val="120000"/>
              </a:lnSpc>
              <a:spcBef>
                <a:spcPts val="300"/>
              </a:spcBef>
              <a:spcAft>
                <a:spcPts val="300"/>
              </a:spcAft>
              <a:buFont typeface="Arial" pitchFamily="34" charset="0"/>
              <a:buChar char="•"/>
            </a:pPr>
            <a:r>
              <a:rPr lang="en-US" sz="2900" b="0" dirty="0"/>
              <a:t>Don’t be afraid to ask … multiple times</a:t>
            </a:r>
          </a:p>
          <a:p>
            <a:pPr marL="166688" indent="-166688">
              <a:lnSpc>
                <a:spcPct val="120000"/>
              </a:lnSpc>
              <a:spcBef>
                <a:spcPts val="300"/>
              </a:spcBef>
              <a:spcAft>
                <a:spcPts val="300"/>
              </a:spcAft>
              <a:buFont typeface="Arial" pitchFamily="34" charset="0"/>
              <a:buChar char="•"/>
            </a:pPr>
            <a:r>
              <a:rPr lang="en-US" sz="2900" b="0" dirty="0"/>
              <a:t>Thank your sponsors</a:t>
            </a:r>
          </a:p>
          <a:p>
            <a:pPr marL="166688" indent="-166688">
              <a:lnSpc>
                <a:spcPct val="120000"/>
              </a:lnSpc>
              <a:spcBef>
                <a:spcPts val="300"/>
              </a:spcBef>
              <a:spcAft>
                <a:spcPts val="300"/>
              </a:spcAft>
              <a:buFont typeface="Arial" pitchFamily="34" charset="0"/>
              <a:buChar char="•"/>
            </a:pPr>
            <a:r>
              <a:rPr lang="en-US" sz="2900" b="0" dirty="0"/>
              <a:t>Let everyone know how you did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4694" y="1524000"/>
            <a:ext cx="5610706"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347645" y="6172200"/>
            <a:ext cx="5339155" cy="584775"/>
          </a:xfrm>
          <a:prstGeom prst="rect">
            <a:avLst/>
          </a:prstGeom>
          <a:solidFill>
            <a:srgbClr val="D1282E"/>
          </a:solidFill>
        </p:spPr>
        <p:txBody>
          <a:bodyPr wrap="square" rtlCol="0">
            <a:spAutoFit/>
          </a:bodyPr>
          <a:lstStyle/>
          <a:p>
            <a:pPr algn="ctr"/>
            <a:r>
              <a:rPr lang="en-US" sz="1600" b="1" i="1" dirty="0">
                <a:solidFill>
                  <a:schemeClr val="bg1"/>
                </a:solidFill>
              </a:rPr>
              <a:t>Go to ChicagoCROPWalk.org and click on Resources to see an on-line video demonstration</a:t>
            </a:r>
          </a:p>
        </p:txBody>
      </p:sp>
    </p:spTree>
    <p:extLst>
      <p:ext uri="{BB962C8B-B14F-4D97-AF65-F5344CB8AC3E}">
        <p14:creationId xmlns:p14="http://schemas.microsoft.com/office/powerpoint/2010/main" val="2957550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communication plan</a:t>
            </a:r>
          </a:p>
        </p:txBody>
      </p:sp>
      <p:sp>
        <p:nvSpPr>
          <p:cNvPr id="3" name="Content Placeholder 2"/>
          <p:cNvSpPr>
            <a:spLocks noGrp="1"/>
          </p:cNvSpPr>
          <p:nvPr>
            <p:ph sz="half" idx="1"/>
          </p:nvPr>
        </p:nvSpPr>
        <p:spPr>
          <a:xfrm>
            <a:off x="457200" y="1498600"/>
            <a:ext cx="4114800" cy="4978400"/>
          </a:xfrm>
        </p:spPr>
        <p:txBody>
          <a:bodyPr>
            <a:noAutofit/>
          </a:bodyPr>
          <a:lstStyle/>
          <a:p>
            <a:pPr>
              <a:spcBef>
                <a:spcPts val="600"/>
              </a:spcBef>
            </a:pPr>
            <a:r>
              <a:rPr lang="en-US" sz="1600" u="sng" dirty="0"/>
              <a:t>Sunday/Worship Service</a:t>
            </a:r>
          </a:p>
          <a:p>
            <a:pPr>
              <a:spcBef>
                <a:spcPts val="600"/>
              </a:spcBef>
            </a:pPr>
            <a:r>
              <a:rPr lang="en-US" sz="1400" dirty="0"/>
              <a:t>September 2 </a:t>
            </a:r>
            <a:r>
              <a:rPr lang="en-US" sz="1400" b="0" dirty="0"/>
              <a:t>– Announce the walk and call for Walkers; set up table with CROP walk information.  Talk to Youth Group leaders, Confirmation Class, Sunday School teachers</a:t>
            </a:r>
          </a:p>
          <a:p>
            <a:pPr>
              <a:spcBef>
                <a:spcPts val="600"/>
              </a:spcBef>
            </a:pPr>
            <a:r>
              <a:rPr lang="en-US" sz="1400" dirty="0"/>
              <a:t>September 9</a:t>
            </a:r>
            <a:r>
              <a:rPr lang="en-US" sz="1400" b="0" dirty="0"/>
              <a:t> – Repeat call and share goals; set up table with CROP walk information</a:t>
            </a:r>
          </a:p>
          <a:p>
            <a:pPr>
              <a:spcBef>
                <a:spcPts val="600"/>
              </a:spcBef>
            </a:pPr>
            <a:r>
              <a:rPr lang="en-US" sz="1400" dirty="0"/>
              <a:t>September 16</a:t>
            </a:r>
            <a:r>
              <a:rPr lang="en-US" sz="1400" b="0" dirty="0"/>
              <a:t>– Mission moment:  skit or reading from recruiting materials</a:t>
            </a:r>
          </a:p>
          <a:p>
            <a:pPr>
              <a:spcBef>
                <a:spcPts val="600"/>
              </a:spcBef>
            </a:pPr>
            <a:r>
              <a:rPr lang="en-US" sz="1400" dirty="0"/>
              <a:t>September 23</a:t>
            </a:r>
            <a:r>
              <a:rPr lang="en-US" sz="1400" b="0" dirty="0"/>
              <a:t> – Bulletin insert and CROP coins/spare change project </a:t>
            </a:r>
          </a:p>
          <a:p>
            <a:pPr>
              <a:spcBef>
                <a:spcPts val="600"/>
              </a:spcBef>
            </a:pPr>
            <a:r>
              <a:rPr lang="en-US" sz="1400" dirty="0"/>
              <a:t>September 30 </a:t>
            </a:r>
            <a:r>
              <a:rPr lang="en-US" sz="1400" b="0" dirty="0"/>
              <a:t>– Mission moment and progress announcement; call for walkers</a:t>
            </a:r>
          </a:p>
          <a:p>
            <a:pPr>
              <a:spcBef>
                <a:spcPts val="600"/>
              </a:spcBef>
            </a:pPr>
            <a:r>
              <a:rPr lang="en-US" sz="1400" dirty="0"/>
              <a:t>October 7</a:t>
            </a:r>
            <a:r>
              <a:rPr lang="en-US" sz="1400" b="0" dirty="0"/>
              <a:t> – Mission moment and bulletin insert</a:t>
            </a:r>
          </a:p>
          <a:p>
            <a:pPr>
              <a:spcBef>
                <a:spcPts val="600"/>
              </a:spcBef>
            </a:pPr>
            <a:r>
              <a:rPr lang="en-US" sz="1400" dirty="0"/>
              <a:t>October 14</a:t>
            </a:r>
            <a:r>
              <a:rPr lang="en-US" sz="1400" b="0" dirty="0"/>
              <a:t> – WALK DAY!  Include Walk liturgy in Worship Service; pass around envelope/collection plate for 2</a:t>
            </a:r>
            <a:r>
              <a:rPr lang="en-US" sz="1400" b="0" baseline="30000" dirty="0"/>
              <a:t>nd</a:t>
            </a:r>
            <a:r>
              <a:rPr lang="en-US" sz="1400" b="0" dirty="0"/>
              <a:t> mile / team effort</a:t>
            </a:r>
          </a:p>
        </p:txBody>
      </p:sp>
      <p:sp>
        <p:nvSpPr>
          <p:cNvPr id="4" name="Content Placeholder 3"/>
          <p:cNvSpPr>
            <a:spLocks noGrp="1"/>
          </p:cNvSpPr>
          <p:nvPr>
            <p:ph sz="half" idx="2"/>
          </p:nvPr>
        </p:nvSpPr>
        <p:spPr>
          <a:xfrm>
            <a:off x="4800600" y="1524000"/>
            <a:ext cx="3962400" cy="5105400"/>
          </a:xfrm>
          <a:solidFill>
            <a:schemeClr val="bg1">
              <a:lumMod val="95000"/>
            </a:schemeClr>
          </a:solidFill>
        </p:spPr>
        <p:txBody>
          <a:bodyPr>
            <a:noAutofit/>
          </a:bodyPr>
          <a:lstStyle/>
          <a:p>
            <a:pPr>
              <a:spcBef>
                <a:spcPts val="300"/>
              </a:spcBef>
              <a:spcAft>
                <a:spcPts val="300"/>
              </a:spcAft>
            </a:pPr>
            <a:r>
              <a:rPr lang="en-US" sz="1600" u="sng" dirty="0"/>
              <a:t>Walk On-Line</a:t>
            </a:r>
          </a:p>
          <a:p>
            <a:pPr>
              <a:spcBef>
                <a:spcPts val="300"/>
              </a:spcBef>
              <a:spcAft>
                <a:spcPts val="300"/>
              </a:spcAft>
            </a:pPr>
            <a:r>
              <a:rPr lang="en-US" sz="1200" b="0" dirty="0"/>
              <a:t>2 Months before Walk – invite potential Team members to sign up</a:t>
            </a:r>
          </a:p>
          <a:p>
            <a:pPr>
              <a:spcBef>
                <a:spcPts val="300"/>
              </a:spcBef>
              <a:spcAft>
                <a:spcPts val="300"/>
              </a:spcAft>
            </a:pPr>
            <a:r>
              <a:rPr lang="en-US" sz="1200" b="0" dirty="0"/>
              <a:t>6-7 weeks before the Walk – send a second invitation/thank you message to team</a:t>
            </a:r>
          </a:p>
          <a:p>
            <a:pPr>
              <a:spcBef>
                <a:spcPts val="300"/>
              </a:spcBef>
              <a:spcAft>
                <a:spcPts val="300"/>
              </a:spcAft>
            </a:pPr>
            <a:r>
              <a:rPr lang="en-US" sz="1200" b="0" dirty="0"/>
              <a:t>4 weeks before the Walk – send first batch of e-mails to potential sponsors asking for support</a:t>
            </a:r>
          </a:p>
          <a:p>
            <a:pPr>
              <a:spcBef>
                <a:spcPts val="300"/>
              </a:spcBef>
              <a:spcAft>
                <a:spcPts val="300"/>
              </a:spcAft>
            </a:pPr>
            <a:r>
              <a:rPr lang="en-US" sz="1200" b="0" dirty="0"/>
              <a:t>3 weeks before the Walk – begin adding to your contact list and communicate with them</a:t>
            </a:r>
          </a:p>
          <a:p>
            <a:pPr>
              <a:spcBef>
                <a:spcPts val="300"/>
              </a:spcBef>
              <a:spcAft>
                <a:spcPts val="300"/>
              </a:spcAft>
            </a:pPr>
            <a:r>
              <a:rPr lang="en-US" sz="1200" b="0" dirty="0"/>
              <a:t>AS DONATIONS COME IN – thank your sponsors for their support</a:t>
            </a:r>
          </a:p>
          <a:p>
            <a:pPr>
              <a:spcBef>
                <a:spcPts val="300"/>
              </a:spcBef>
              <a:spcAft>
                <a:spcPts val="300"/>
              </a:spcAft>
            </a:pPr>
            <a:r>
              <a:rPr lang="en-US" sz="1200" b="0" dirty="0"/>
              <a:t>2 weeks before the Walk – send second message to anyone on contact list who hasn’t responded</a:t>
            </a:r>
          </a:p>
          <a:p>
            <a:pPr>
              <a:spcBef>
                <a:spcPts val="300"/>
              </a:spcBef>
              <a:spcAft>
                <a:spcPts val="300"/>
              </a:spcAft>
            </a:pPr>
            <a:r>
              <a:rPr lang="en-US" sz="1200" b="0" dirty="0"/>
              <a:t>1 week before the Walk – send message to the entire list thanking them for support and reporting on your progress</a:t>
            </a:r>
          </a:p>
          <a:p>
            <a:pPr>
              <a:spcBef>
                <a:spcPts val="300"/>
              </a:spcBef>
              <a:spcAft>
                <a:spcPts val="300"/>
              </a:spcAft>
            </a:pPr>
            <a:r>
              <a:rPr lang="en-US" sz="1200" b="0" dirty="0"/>
              <a:t>3 days before the Walk – send It’s Not Too Late message to  anyone on contact list who hasn’t responded</a:t>
            </a:r>
          </a:p>
          <a:p>
            <a:pPr>
              <a:spcBef>
                <a:spcPts val="300"/>
              </a:spcBef>
              <a:spcAft>
                <a:spcPts val="300"/>
              </a:spcAft>
            </a:pPr>
            <a:r>
              <a:rPr lang="en-US" sz="1200" b="0" dirty="0"/>
              <a:t>Day after the Walk – send Thank You for your Support message to everyone on the list, informing them of your results and inviting any second mile or last minute donations</a:t>
            </a:r>
          </a:p>
          <a:p>
            <a:pPr>
              <a:spcBef>
                <a:spcPts val="300"/>
              </a:spcBef>
              <a:spcAft>
                <a:spcPts val="300"/>
              </a:spcAft>
            </a:pPr>
            <a:endParaRPr lang="en-US" sz="1200" b="0" dirty="0"/>
          </a:p>
        </p:txBody>
      </p:sp>
    </p:spTree>
    <p:extLst>
      <p:ext uri="{BB962C8B-B14F-4D97-AF65-F5344CB8AC3E}">
        <p14:creationId xmlns:p14="http://schemas.microsoft.com/office/powerpoint/2010/main" val="2506740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&amp;</a:t>
            </a:r>
            <a:br>
              <a:rPr lang="en-US" dirty="0"/>
            </a:br>
            <a:r>
              <a:rPr lang="en-US" dirty="0"/>
              <a:t>After the walk</a:t>
            </a:r>
          </a:p>
        </p:txBody>
      </p:sp>
      <p:sp>
        <p:nvSpPr>
          <p:cNvPr id="3" name="Content Placeholder 2"/>
          <p:cNvSpPr>
            <a:spLocks noGrp="1"/>
          </p:cNvSpPr>
          <p:nvPr>
            <p:ph idx="1"/>
          </p:nvPr>
        </p:nvSpPr>
        <p:spPr>
          <a:xfrm>
            <a:off x="457200" y="1828800"/>
            <a:ext cx="8001000" cy="4724400"/>
          </a:xfrm>
        </p:spPr>
        <p:txBody>
          <a:bodyPr>
            <a:normAutofit fontScale="92500" lnSpcReduction="10000"/>
          </a:bodyPr>
          <a:lstStyle/>
          <a:p>
            <a:pPr marL="342900" indent="-342900">
              <a:buFont typeface="Arial" pitchFamily="34" charset="0"/>
              <a:buChar char="•"/>
            </a:pPr>
            <a:r>
              <a:rPr lang="en-US" dirty="0"/>
              <a:t>Have each walker complete a registration form</a:t>
            </a:r>
          </a:p>
          <a:p>
            <a:pPr marL="342900" indent="-342900">
              <a:buFont typeface="Arial" pitchFamily="34" charset="0"/>
              <a:buChar char="•"/>
            </a:pPr>
            <a:r>
              <a:rPr lang="en-US" dirty="0"/>
              <a:t>Encourage your walkers to collect funds in advance of the Walk</a:t>
            </a:r>
          </a:p>
          <a:p>
            <a:pPr marL="342900" indent="-342900">
              <a:buFont typeface="Arial" pitchFamily="34" charset="0"/>
              <a:buChar char="•"/>
            </a:pPr>
            <a:r>
              <a:rPr lang="en-US" dirty="0"/>
              <a:t>Have walkers turn in funds after church on Walk Day</a:t>
            </a:r>
          </a:p>
          <a:p>
            <a:pPr marL="342900" indent="-342900">
              <a:buFont typeface="Arial" pitchFamily="34" charset="0"/>
              <a:buChar char="•"/>
            </a:pPr>
            <a:r>
              <a:rPr lang="en-US" dirty="0"/>
              <a:t>Count and verify funds ... Share the results</a:t>
            </a:r>
          </a:p>
          <a:p>
            <a:pPr marL="342900" indent="-342900">
              <a:buFont typeface="Arial" pitchFamily="34" charset="0"/>
              <a:buChar char="•"/>
            </a:pPr>
            <a:r>
              <a:rPr lang="en-US" dirty="0"/>
              <a:t>Make arrangements to collect any outstanding funds</a:t>
            </a:r>
          </a:p>
          <a:p>
            <a:pPr marL="342900" indent="-342900">
              <a:buFont typeface="Arial" pitchFamily="34" charset="0"/>
              <a:buChar char="•"/>
            </a:pPr>
            <a:r>
              <a:rPr lang="en-US" dirty="0"/>
              <a:t>Store funds in a safe place until they can be deposited</a:t>
            </a:r>
          </a:p>
          <a:p>
            <a:pPr marL="342900" indent="-342900">
              <a:buFont typeface="Arial" pitchFamily="34" charset="0"/>
              <a:buChar char="•"/>
            </a:pPr>
            <a:r>
              <a:rPr lang="en-US" dirty="0"/>
              <a:t>Follow instructions to submit funds</a:t>
            </a:r>
          </a:p>
          <a:p>
            <a:pPr marL="800100" lvl="1" indent="-342900"/>
            <a:r>
              <a:rPr lang="en-US" dirty="0"/>
              <a:t>Mail or drop off your team’s contributions</a:t>
            </a:r>
          </a:p>
          <a:p>
            <a:pPr marL="800100" lvl="1" indent="-342900"/>
            <a:r>
              <a:rPr lang="en-US" dirty="0"/>
              <a:t>Complete a financial statement each time you turn in funds </a:t>
            </a:r>
          </a:p>
          <a:p>
            <a:pPr marL="800100" lvl="1" indent="-342900"/>
            <a:r>
              <a:rPr lang="en-US" dirty="0"/>
              <a:t>Convert cash into a check or money order prior to mailing</a:t>
            </a:r>
          </a:p>
          <a:p>
            <a:pPr marL="1031875" lvl="2" indent="-234950"/>
            <a:r>
              <a:rPr lang="en-US" dirty="0"/>
              <a:t>Note all donation envelope #’s on the memo line of the check</a:t>
            </a:r>
          </a:p>
          <a:p>
            <a:pPr marL="800100" lvl="1" indent="-342900"/>
            <a:r>
              <a:rPr lang="en-US" dirty="0"/>
              <a:t>Contact the Chicago CROP Walk Treasurer, Sara Trumm, with any questions at </a:t>
            </a:r>
            <a:r>
              <a:rPr lang="en-US" u="sng" dirty="0">
                <a:hlinkClick r:id="rId2"/>
              </a:rPr>
              <a:t>strumm@lstc.edu</a:t>
            </a:r>
            <a:r>
              <a:rPr lang="en-US" dirty="0"/>
              <a:t>.</a:t>
            </a:r>
          </a:p>
        </p:txBody>
      </p:sp>
    </p:spTree>
    <p:extLst>
      <p:ext uri="{BB962C8B-B14F-4D97-AF65-F5344CB8AC3E}">
        <p14:creationId xmlns:p14="http://schemas.microsoft.com/office/powerpoint/2010/main" val="524755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b="20376"/>
          <a:stretch/>
        </p:blipFill>
        <p:spPr>
          <a:xfrm>
            <a:off x="533400" y="1676400"/>
            <a:ext cx="7924800" cy="4638356"/>
          </a:xfrm>
          <a:prstGeom prst="rect">
            <a:avLst/>
          </a:prstGeom>
          <a:ln>
            <a:solidFill>
              <a:schemeClr val="accent1"/>
            </a:solidFill>
          </a:ln>
        </p:spPr>
      </p:pic>
      <p:sp>
        <p:nvSpPr>
          <p:cNvPr id="2" name="Title 1"/>
          <p:cNvSpPr>
            <a:spLocks noGrp="1"/>
          </p:cNvSpPr>
          <p:nvPr>
            <p:ph type="title"/>
          </p:nvPr>
        </p:nvSpPr>
        <p:spPr>
          <a:xfrm>
            <a:off x="457200" y="228600"/>
            <a:ext cx="5791200" cy="1371600"/>
          </a:xfrm>
        </p:spPr>
        <p:txBody>
          <a:bodyPr/>
          <a:lstStyle/>
          <a:p>
            <a:r>
              <a:rPr lang="en-US" dirty="0"/>
              <a:t>Financial Instructions</a:t>
            </a:r>
          </a:p>
        </p:txBody>
      </p:sp>
      <p:sp>
        <p:nvSpPr>
          <p:cNvPr id="6" name="TextBox 5"/>
          <p:cNvSpPr txBox="1"/>
          <p:nvPr/>
        </p:nvSpPr>
        <p:spPr>
          <a:xfrm>
            <a:off x="3200400" y="4078069"/>
            <a:ext cx="2057400" cy="646331"/>
          </a:xfrm>
          <a:prstGeom prst="rect">
            <a:avLst/>
          </a:prstGeom>
          <a:solidFill>
            <a:schemeClr val="bg1">
              <a:lumMod val="85000"/>
              <a:alpha val="50000"/>
            </a:schemeClr>
          </a:solidFill>
          <a:ln>
            <a:solidFill>
              <a:schemeClr val="bg1">
                <a:lumMod val="65000"/>
              </a:schemeClr>
            </a:solidFill>
          </a:ln>
        </p:spPr>
        <p:txBody>
          <a:bodyPr wrap="square" rtlCol="0">
            <a:spAutoFit/>
          </a:bodyPr>
          <a:lstStyle/>
          <a:p>
            <a:pPr algn="ctr"/>
            <a:r>
              <a:rPr lang="en-US" dirty="0"/>
              <a:t>Fill in your contact information</a:t>
            </a:r>
          </a:p>
        </p:txBody>
      </p:sp>
      <p:sp>
        <p:nvSpPr>
          <p:cNvPr id="9" name="TextBox 8"/>
          <p:cNvSpPr txBox="1"/>
          <p:nvPr/>
        </p:nvSpPr>
        <p:spPr>
          <a:xfrm>
            <a:off x="2971800" y="5449669"/>
            <a:ext cx="2057400" cy="646331"/>
          </a:xfrm>
          <a:prstGeom prst="rect">
            <a:avLst/>
          </a:prstGeom>
          <a:solidFill>
            <a:schemeClr val="bg1">
              <a:lumMod val="85000"/>
              <a:alpha val="50000"/>
            </a:schemeClr>
          </a:solidFill>
          <a:ln>
            <a:solidFill>
              <a:schemeClr val="bg1">
                <a:lumMod val="65000"/>
              </a:schemeClr>
            </a:solidFill>
          </a:ln>
        </p:spPr>
        <p:txBody>
          <a:bodyPr wrap="square" rtlCol="0">
            <a:spAutoFit/>
          </a:bodyPr>
          <a:lstStyle/>
          <a:p>
            <a:pPr algn="ctr"/>
            <a:r>
              <a:rPr lang="en-US" dirty="0"/>
              <a:t>Include each walker’s name</a:t>
            </a:r>
          </a:p>
        </p:txBody>
      </p:sp>
      <p:sp>
        <p:nvSpPr>
          <p:cNvPr id="10" name="TextBox 9"/>
          <p:cNvSpPr txBox="1"/>
          <p:nvPr/>
        </p:nvSpPr>
        <p:spPr>
          <a:xfrm>
            <a:off x="6553200" y="5410200"/>
            <a:ext cx="990600" cy="738664"/>
          </a:xfrm>
          <a:prstGeom prst="rect">
            <a:avLst/>
          </a:prstGeom>
          <a:solidFill>
            <a:schemeClr val="bg1">
              <a:lumMod val="85000"/>
              <a:alpha val="50000"/>
            </a:schemeClr>
          </a:solidFill>
          <a:ln>
            <a:solidFill>
              <a:schemeClr val="bg1">
                <a:lumMod val="65000"/>
              </a:schemeClr>
            </a:solidFill>
          </a:ln>
        </p:spPr>
        <p:txBody>
          <a:bodyPr wrap="square" rtlCol="0">
            <a:spAutoFit/>
          </a:bodyPr>
          <a:lstStyle/>
          <a:p>
            <a:pPr algn="ctr"/>
            <a:r>
              <a:rPr lang="en-US" sz="1400" dirty="0"/>
              <a:t>Individual $$ in </a:t>
            </a:r>
            <a:r>
              <a:rPr lang="en-US" sz="1400" u="sng" dirty="0"/>
              <a:t>this</a:t>
            </a:r>
            <a:r>
              <a:rPr lang="en-US" sz="1400" dirty="0"/>
              <a:t> deposit</a:t>
            </a:r>
          </a:p>
        </p:txBody>
      </p:sp>
      <p:sp>
        <p:nvSpPr>
          <p:cNvPr id="11" name="TextBox 10"/>
          <p:cNvSpPr txBox="1"/>
          <p:nvPr/>
        </p:nvSpPr>
        <p:spPr>
          <a:xfrm>
            <a:off x="1828800" y="5410200"/>
            <a:ext cx="914400" cy="738664"/>
          </a:xfrm>
          <a:prstGeom prst="rect">
            <a:avLst/>
          </a:prstGeom>
          <a:solidFill>
            <a:schemeClr val="bg1">
              <a:lumMod val="85000"/>
              <a:alpha val="50000"/>
            </a:schemeClr>
          </a:solidFill>
          <a:ln>
            <a:solidFill>
              <a:schemeClr val="bg1">
                <a:lumMod val="65000"/>
              </a:schemeClr>
            </a:solidFill>
          </a:ln>
        </p:spPr>
        <p:txBody>
          <a:bodyPr wrap="square" rtlCol="0">
            <a:spAutoFit/>
          </a:bodyPr>
          <a:lstStyle/>
          <a:p>
            <a:pPr algn="ctr"/>
            <a:r>
              <a:rPr lang="en-US" sz="1400" dirty="0"/>
              <a:t>The # on their packet</a:t>
            </a:r>
          </a:p>
        </p:txBody>
      </p:sp>
      <p:sp>
        <p:nvSpPr>
          <p:cNvPr id="7" name="Line Callout 1 6"/>
          <p:cNvSpPr/>
          <p:nvPr/>
        </p:nvSpPr>
        <p:spPr>
          <a:xfrm>
            <a:off x="7162800" y="1371600"/>
            <a:ext cx="1752600" cy="838200"/>
          </a:xfrm>
          <a:prstGeom prst="borderCallout1">
            <a:avLst>
              <a:gd name="adj1" fmla="val 100180"/>
              <a:gd name="adj2" fmla="val 71461"/>
              <a:gd name="adj3" fmla="val 251746"/>
              <a:gd name="adj4" fmla="val -22010"/>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 total and date for </a:t>
            </a:r>
            <a:r>
              <a:rPr lang="en-US" sz="1600" u="sng" dirty="0">
                <a:solidFill>
                  <a:schemeClr val="tx1"/>
                </a:solidFill>
              </a:rPr>
              <a:t>this</a:t>
            </a:r>
            <a:r>
              <a:rPr lang="en-US" sz="1600" dirty="0">
                <a:solidFill>
                  <a:schemeClr val="tx1"/>
                </a:solidFill>
              </a:rPr>
              <a:t> deposit</a:t>
            </a:r>
          </a:p>
        </p:txBody>
      </p:sp>
      <p:cxnSp>
        <p:nvCxnSpPr>
          <p:cNvPr id="12" name="Straight Connector 11"/>
          <p:cNvCxnSpPr/>
          <p:nvPr/>
        </p:nvCxnSpPr>
        <p:spPr>
          <a:xfrm flipH="1">
            <a:off x="8039100" y="2209800"/>
            <a:ext cx="419100" cy="411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162800" y="6248400"/>
            <a:ext cx="1295400" cy="4572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t>
            </a:r>
          </a:p>
        </p:txBody>
      </p:sp>
      <p:sp>
        <p:nvSpPr>
          <p:cNvPr id="20" name="Oval 19"/>
          <p:cNvSpPr/>
          <p:nvPr/>
        </p:nvSpPr>
        <p:spPr>
          <a:xfrm>
            <a:off x="5600700" y="3412909"/>
            <a:ext cx="1295400" cy="4572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t>
            </a:r>
          </a:p>
        </p:txBody>
      </p:sp>
      <p:sp>
        <p:nvSpPr>
          <p:cNvPr id="17" name="TextBox 16"/>
          <p:cNvSpPr txBox="1"/>
          <p:nvPr/>
        </p:nvSpPr>
        <p:spPr>
          <a:xfrm>
            <a:off x="1676400" y="5181600"/>
            <a:ext cx="1216064" cy="276999"/>
          </a:xfrm>
          <a:prstGeom prst="rect">
            <a:avLst/>
          </a:prstGeom>
          <a:noFill/>
        </p:spPr>
        <p:txBody>
          <a:bodyPr wrap="square" rtlCol="0">
            <a:spAutoFit/>
          </a:bodyPr>
          <a:lstStyle/>
          <a:p>
            <a:pPr algn="ctr"/>
            <a:r>
              <a:rPr lang="en-US" sz="1200" b="1" dirty="0">
                <a:solidFill>
                  <a:srgbClr val="FF0000"/>
                </a:solidFill>
              </a:rPr>
              <a:t>IMPORTANT!!</a:t>
            </a:r>
            <a:endParaRPr lang="en-US" b="1" dirty="0">
              <a:solidFill>
                <a:srgbClr val="FF0000"/>
              </a:solidFill>
            </a:endParaRPr>
          </a:p>
        </p:txBody>
      </p:sp>
    </p:spTree>
    <p:extLst>
      <p:ext uri="{BB962C8B-B14F-4D97-AF65-F5344CB8AC3E}">
        <p14:creationId xmlns:p14="http://schemas.microsoft.com/office/powerpoint/2010/main" val="179359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7" grpId="0" animBg="1"/>
      <p:bldP spid="16" grpId="0" animBg="1"/>
      <p:bldP spid="20"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rotWithShape="1">
          <a:blip r:embed="rId2">
            <a:extLst>
              <a:ext uri="{28A0092B-C50C-407E-A947-70E740481C1C}">
                <a14:useLocalDpi xmlns:a14="http://schemas.microsoft.com/office/drawing/2010/main" val="0"/>
              </a:ext>
            </a:extLst>
          </a:blip>
          <a:srcRect t="22621"/>
          <a:stretch/>
        </p:blipFill>
        <p:spPr>
          <a:xfrm>
            <a:off x="680494" y="2021471"/>
            <a:ext cx="7853906" cy="4150729"/>
          </a:xfrm>
          <a:prstGeom prst="rect">
            <a:avLst/>
          </a:prstGeom>
          <a:ln>
            <a:solidFill>
              <a:schemeClr val="accent1"/>
            </a:solidFill>
          </a:ln>
        </p:spPr>
      </p:pic>
      <p:sp>
        <p:nvSpPr>
          <p:cNvPr id="2" name="Title 1"/>
          <p:cNvSpPr>
            <a:spLocks noGrp="1"/>
          </p:cNvSpPr>
          <p:nvPr>
            <p:ph type="title"/>
          </p:nvPr>
        </p:nvSpPr>
        <p:spPr>
          <a:xfrm>
            <a:off x="457200" y="228600"/>
            <a:ext cx="5791200" cy="1371600"/>
          </a:xfrm>
        </p:spPr>
        <p:txBody>
          <a:bodyPr/>
          <a:lstStyle/>
          <a:p>
            <a:r>
              <a:rPr lang="en-US" dirty="0"/>
              <a:t>Financial Instructions</a:t>
            </a:r>
          </a:p>
        </p:txBody>
      </p:sp>
      <p:sp>
        <p:nvSpPr>
          <p:cNvPr id="16" name="Oval 15"/>
          <p:cNvSpPr/>
          <p:nvPr/>
        </p:nvSpPr>
        <p:spPr>
          <a:xfrm>
            <a:off x="6477000" y="3962400"/>
            <a:ext cx="1295400" cy="4572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t>
            </a:r>
          </a:p>
        </p:txBody>
      </p:sp>
      <p:sp>
        <p:nvSpPr>
          <p:cNvPr id="21" name="TextBox 20"/>
          <p:cNvSpPr txBox="1"/>
          <p:nvPr/>
        </p:nvSpPr>
        <p:spPr>
          <a:xfrm>
            <a:off x="1638300" y="4038600"/>
            <a:ext cx="1562100" cy="307777"/>
          </a:xfrm>
          <a:prstGeom prst="rect">
            <a:avLst/>
          </a:prstGeom>
          <a:solidFill>
            <a:schemeClr val="bg1">
              <a:lumMod val="85000"/>
              <a:alpha val="50000"/>
            </a:schemeClr>
          </a:solidFill>
          <a:ln>
            <a:solidFill>
              <a:schemeClr val="bg1">
                <a:lumMod val="65000"/>
              </a:schemeClr>
            </a:solidFill>
          </a:ln>
        </p:spPr>
        <p:txBody>
          <a:bodyPr wrap="square" lIns="0" rIns="0" rtlCol="0">
            <a:spAutoFit/>
          </a:bodyPr>
          <a:lstStyle/>
          <a:p>
            <a:pPr algn="ctr"/>
            <a:r>
              <a:rPr lang="en-US" sz="1400" dirty="0"/>
              <a:t>Add up everything</a:t>
            </a:r>
            <a:endParaRPr lang="en-US" dirty="0"/>
          </a:p>
        </p:txBody>
      </p:sp>
      <p:cxnSp>
        <p:nvCxnSpPr>
          <p:cNvPr id="13" name="Straight Arrow Connector 12"/>
          <p:cNvCxnSpPr/>
          <p:nvPr/>
        </p:nvCxnSpPr>
        <p:spPr>
          <a:xfrm>
            <a:off x="3200400" y="4191000"/>
            <a:ext cx="24384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20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a:t>
            </a:r>
            <a:br>
              <a:rPr lang="en-US" dirty="0"/>
            </a:br>
            <a:r>
              <a:rPr lang="en-US" dirty="0"/>
              <a:t>&amp; Next Steps</a:t>
            </a:r>
          </a:p>
        </p:txBody>
      </p:sp>
      <p:sp>
        <p:nvSpPr>
          <p:cNvPr id="3" name="Content Placeholder 2"/>
          <p:cNvSpPr>
            <a:spLocks noGrp="1"/>
          </p:cNvSpPr>
          <p:nvPr>
            <p:ph idx="1"/>
          </p:nvPr>
        </p:nvSpPr>
        <p:spPr>
          <a:xfrm>
            <a:off x="457200" y="1731962"/>
            <a:ext cx="5791200" cy="4516438"/>
          </a:xfrm>
        </p:spPr>
        <p:txBody>
          <a:bodyPr>
            <a:normAutofit/>
          </a:bodyPr>
          <a:lstStyle/>
          <a:p>
            <a:r>
              <a:rPr lang="en-US" sz="2400" dirty="0"/>
              <a:t>Can we count on you?</a:t>
            </a:r>
          </a:p>
          <a:p>
            <a:r>
              <a:rPr lang="en-US" sz="2400" dirty="0"/>
              <a:t>Help us make history:  35 years!</a:t>
            </a:r>
          </a:p>
          <a:p>
            <a:pPr marL="457200" indent="-457200">
              <a:spcBef>
                <a:spcPts val="300"/>
              </a:spcBef>
              <a:spcAft>
                <a:spcPts val="300"/>
              </a:spcAft>
              <a:buFont typeface="Arial" pitchFamily="34" charset="0"/>
              <a:buChar char="•"/>
            </a:pPr>
            <a:r>
              <a:rPr lang="en-US" dirty="0"/>
              <a:t>Sign up on line</a:t>
            </a:r>
          </a:p>
          <a:p>
            <a:pPr marL="457200" indent="-457200">
              <a:spcBef>
                <a:spcPts val="300"/>
              </a:spcBef>
              <a:buFont typeface="Arial" pitchFamily="34" charset="0"/>
              <a:buChar char="•"/>
            </a:pPr>
            <a:r>
              <a:rPr lang="en-US" dirty="0"/>
              <a:t>Or ask for materials now …</a:t>
            </a:r>
          </a:p>
          <a:p>
            <a:pPr>
              <a:spcBef>
                <a:spcPts val="600"/>
              </a:spcBef>
            </a:pPr>
            <a:r>
              <a:rPr lang="en-US" sz="2400" dirty="0"/>
              <a:t>THANK YOU!!</a:t>
            </a:r>
          </a:p>
        </p:txBody>
      </p:sp>
      <p:pic>
        <p:nvPicPr>
          <p:cNvPr id="1229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3000"/>
                    </a14:imgEffect>
                  </a14:imgLayer>
                </a14:imgProps>
              </a:ext>
              <a:ext uri="{28A0092B-C50C-407E-A947-70E740481C1C}">
                <a14:useLocalDpi xmlns:a14="http://schemas.microsoft.com/office/drawing/2010/main" val="0"/>
              </a:ext>
            </a:extLst>
          </a:blip>
          <a:srcRect b="10973"/>
          <a:stretch/>
        </p:blipFill>
        <p:spPr bwMode="auto">
          <a:xfrm>
            <a:off x="381000" y="4300652"/>
            <a:ext cx="8213672" cy="2404948"/>
          </a:xfrm>
          <a:prstGeom prst="rect">
            <a:avLst/>
          </a:prstGeom>
          <a:solidFill>
            <a:schemeClr val="accent3">
              <a:lumMod val="20000"/>
              <a:lumOff val="80000"/>
            </a:schemeClr>
          </a:solidFill>
          <a:ln>
            <a:solidFill>
              <a:schemeClr val="accent4"/>
            </a:solidFill>
          </a:ln>
          <a:effectLs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609725"/>
            <a:ext cx="3032072" cy="1743075"/>
          </a:xfrm>
          <a:prstGeom prst="rect">
            <a:avLst/>
          </a:prstGeom>
          <a:solidFill>
            <a:schemeClr val="bg1"/>
          </a:solidFill>
          <a:ln>
            <a:noFill/>
          </a:ln>
          <a:effectLst/>
          <a:extLst/>
        </p:spPr>
      </p:pic>
      <p:sp>
        <p:nvSpPr>
          <p:cNvPr id="4" name="TextBox 3"/>
          <p:cNvSpPr txBox="1"/>
          <p:nvPr/>
        </p:nvSpPr>
        <p:spPr>
          <a:xfrm>
            <a:off x="5410200" y="3343656"/>
            <a:ext cx="3200400" cy="738664"/>
          </a:xfrm>
          <a:prstGeom prst="rect">
            <a:avLst/>
          </a:prstGeom>
          <a:noFill/>
        </p:spPr>
        <p:txBody>
          <a:bodyPr wrap="square" rtlCol="0">
            <a:spAutoFit/>
          </a:bodyPr>
          <a:lstStyle/>
          <a:p>
            <a:pPr algn="r"/>
            <a:r>
              <a:rPr lang="en-US" sz="1400" dirty="0"/>
              <a:t>For more information, contact Gail Angel at </a:t>
            </a:r>
            <a:r>
              <a:rPr lang="en-US" sz="1400" i="1" dirty="0">
                <a:hlinkClick r:id="rId5"/>
              </a:rPr>
              <a:t>Gail.Angel@fisglobal.com</a:t>
            </a:r>
            <a:r>
              <a:rPr lang="en-US" sz="1400" i="1" dirty="0"/>
              <a:t> or </a:t>
            </a:r>
            <a:r>
              <a:rPr lang="en-US" sz="1400" i="1" dirty="0">
                <a:hlinkClick r:id="rId6"/>
              </a:rPr>
              <a:t>Avanteangel@aol.com</a:t>
            </a:r>
            <a:r>
              <a:rPr lang="en-US" sz="1400" i="1" dirty="0"/>
              <a:t>, 773 907-8595</a:t>
            </a:r>
          </a:p>
        </p:txBody>
      </p:sp>
    </p:spTree>
    <p:extLst>
      <p:ext uri="{BB962C8B-B14F-4D97-AF65-F5344CB8AC3E}">
        <p14:creationId xmlns:p14="http://schemas.microsoft.com/office/powerpoint/2010/main" val="3176253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need is great</a:t>
            </a:r>
          </a:p>
        </p:txBody>
      </p:sp>
      <p:sp>
        <p:nvSpPr>
          <p:cNvPr id="3" name="Content Placeholder 2"/>
          <p:cNvSpPr>
            <a:spLocks noGrp="1"/>
          </p:cNvSpPr>
          <p:nvPr>
            <p:ph idx="1"/>
          </p:nvPr>
        </p:nvSpPr>
        <p:spPr>
          <a:xfrm>
            <a:off x="457200" y="1752600"/>
            <a:ext cx="8305800" cy="4724400"/>
          </a:xfrm>
        </p:spPr>
        <p:txBody>
          <a:bodyPr>
            <a:normAutofit/>
          </a:bodyPr>
          <a:lstStyle/>
          <a:p>
            <a:pPr marL="342900" indent="-342900">
              <a:spcBef>
                <a:spcPts val="600"/>
              </a:spcBef>
              <a:spcAft>
                <a:spcPts val="0"/>
              </a:spcAft>
              <a:buFont typeface="Arial" pitchFamily="34" charset="0"/>
              <a:buChar char="•"/>
            </a:pPr>
            <a:r>
              <a:rPr lang="en-US" dirty="0"/>
              <a:t>Over 1 billion people in the world are hungry </a:t>
            </a:r>
          </a:p>
          <a:p>
            <a:pPr marL="274320" lvl="1" indent="0">
              <a:spcBef>
                <a:spcPts val="600"/>
              </a:spcBef>
              <a:spcAft>
                <a:spcPts val="600"/>
              </a:spcAft>
              <a:buNone/>
            </a:pPr>
            <a:r>
              <a:rPr lang="en-US" b="1" dirty="0"/>
              <a:t>... 1 out of every 7 people</a:t>
            </a:r>
          </a:p>
          <a:p>
            <a:pPr marL="342900" indent="-342900">
              <a:spcBef>
                <a:spcPts val="600"/>
              </a:spcBef>
              <a:spcAft>
                <a:spcPts val="0"/>
              </a:spcAft>
              <a:buFont typeface="Arial" pitchFamily="34" charset="0"/>
              <a:buChar char="•"/>
            </a:pPr>
            <a:r>
              <a:rPr lang="en-US" dirty="0"/>
              <a:t>Almost 16,000 children die from hunger-related causes every day</a:t>
            </a:r>
          </a:p>
          <a:p>
            <a:pPr marL="274320" lvl="1" indent="0">
              <a:spcBef>
                <a:spcPts val="600"/>
              </a:spcBef>
              <a:spcAft>
                <a:spcPts val="600"/>
              </a:spcAft>
              <a:buNone/>
            </a:pPr>
            <a:r>
              <a:rPr lang="en-US" b="1" dirty="0"/>
              <a:t> ... 1 every 5 seconds</a:t>
            </a:r>
          </a:p>
          <a:p>
            <a:pPr marL="342900" indent="-342900">
              <a:spcBef>
                <a:spcPts val="600"/>
              </a:spcBef>
              <a:buFont typeface="Arial" panose="020B0604020202020204" pitchFamily="34" charset="0"/>
              <a:buChar char="•"/>
            </a:pPr>
            <a:r>
              <a:rPr lang="en-US" dirty="0"/>
              <a:t>Nearly 260,000 people died during the famine that hit Somalia from 2010 to 2012</a:t>
            </a:r>
          </a:p>
          <a:p>
            <a:pPr marL="293688">
              <a:spcBef>
                <a:spcPts val="600"/>
              </a:spcBef>
            </a:pPr>
            <a:r>
              <a:rPr lang="en-US" dirty="0"/>
              <a:t>… half of them were children under the age of five,</a:t>
            </a:r>
          </a:p>
          <a:p>
            <a:pPr marL="342900" indent="-342900">
              <a:spcBef>
                <a:spcPts val="600"/>
              </a:spcBef>
              <a:buFont typeface="Arial" panose="020B0604020202020204" pitchFamily="34" charset="0"/>
              <a:buChar char="•"/>
            </a:pPr>
            <a:r>
              <a:rPr lang="en-US" dirty="0"/>
              <a:t>Today, 20 million people in South Sudan, Somalia, Yemen and Nigeria are on the brink of famine</a:t>
            </a:r>
          </a:p>
          <a:p>
            <a:pPr marL="342900">
              <a:spcBef>
                <a:spcPts val="600"/>
              </a:spcBef>
            </a:pPr>
            <a:r>
              <a:rPr lang="en-US" dirty="0"/>
              <a:t>… 10 million of them are children, at risk of starvation</a:t>
            </a:r>
          </a:p>
        </p:txBody>
      </p:sp>
    </p:spTree>
    <p:extLst>
      <p:ext uri="{BB962C8B-B14F-4D97-AF65-F5344CB8AC3E}">
        <p14:creationId xmlns:p14="http://schemas.microsoft.com/office/powerpoint/2010/main" val="4050500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425"/>
            <a:ext cx="7772400" cy="4321175"/>
          </a:xfrm>
        </p:spPr>
        <p:txBody>
          <a:bodyPr/>
          <a:lstStyle/>
          <a:p>
            <a:br>
              <a:rPr lang="en-US" dirty="0"/>
            </a:br>
            <a:r>
              <a:rPr lang="en-US" dirty="0"/>
              <a:t>Appendix</a:t>
            </a:r>
            <a:br>
              <a:rPr lang="en-US" dirty="0"/>
            </a:br>
            <a:br>
              <a:rPr lang="en-US" sz="2800" dirty="0"/>
            </a:br>
            <a:r>
              <a:rPr lang="en-US" sz="2800" dirty="0"/>
              <a:t>Faces of Hunger</a:t>
            </a:r>
            <a:br>
              <a:rPr lang="en-US" sz="3200" dirty="0"/>
            </a:br>
            <a:r>
              <a:rPr lang="en-US" sz="2800" dirty="0"/>
              <a:t>global programs</a:t>
            </a:r>
            <a:br>
              <a:rPr lang="en-US" sz="2800" dirty="0"/>
            </a:br>
            <a:r>
              <a:rPr lang="en-US" sz="2800" dirty="0"/>
              <a:t>national demographics</a:t>
            </a:r>
            <a:br>
              <a:rPr lang="en-US" sz="2800" dirty="0"/>
            </a:br>
            <a:r>
              <a:rPr lang="en-US" sz="2800" dirty="0" err="1"/>
              <a:t>cws</a:t>
            </a:r>
            <a:r>
              <a:rPr lang="en-US" sz="2800" dirty="0"/>
              <a:t> financials</a:t>
            </a:r>
          </a:p>
        </p:txBody>
      </p:sp>
      <p:sp>
        <p:nvSpPr>
          <p:cNvPr id="3" name="Text Placeholder 2"/>
          <p:cNvSpPr>
            <a:spLocks noGrp="1"/>
          </p:cNvSpPr>
          <p:nvPr>
            <p:ph type="body" idx="1"/>
          </p:nvPr>
        </p:nvSpPr>
        <p:spPr/>
        <p:txBody>
          <a:bodyPr/>
          <a:lstStyle/>
          <a:p>
            <a:endParaRPr lang="en-US" dirty="0"/>
          </a:p>
        </p:txBody>
      </p:sp>
      <p:pic>
        <p:nvPicPr>
          <p:cNvPr id="4" name="Picture 1" descr="CROP Hunger Wal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 y="152400"/>
            <a:ext cx="9043416" cy="1507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291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Faces of hunger: </a:t>
            </a:r>
            <a:br>
              <a:rPr lang="en-US" sz="2400" dirty="0"/>
            </a:br>
            <a:r>
              <a:rPr lang="en-US" dirty="0"/>
              <a:t>families</a:t>
            </a:r>
          </a:p>
        </p:txBody>
      </p:sp>
      <p:sp>
        <p:nvSpPr>
          <p:cNvPr id="3" name="Content Placeholder 2"/>
          <p:cNvSpPr>
            <a:spLocks noGrp="1"/>
          </p:cNvSpPr>
          <p:nvPr>
            <p:ph idx="1"/>
          </p:nvPr>
        </p:nvSpPr>
        <p:spPr>
          <a:xfrm>
            <a:off x="628650" y="1981201"/>
            <a:ext cx="7886700" cy="4343400"/>
          </a:xfrm>
        </p:spPr>
        <p:txBody>
          <a:bodyPr>
            <a:normAutofit fontScale="92500" lnSpcReduction="20000"/>
          </a:bodyPr>
          <a:lstStyle/>
          <a:p>
            <a:pPr marL="342900" indent="-342900">
              <a:lnSpc>
                <a:spcPct val="120000"/>
              </a:lnSpc>
              <a:buFont typeface="Arial" panose="020B0604020202020204" pitchFamily="34" charset="0"/>
              <a:buChar char="•"/>
            </a:pPr>
            <a:r>
              <a:rPr lang="en-US" dirty="0"/>
              <a:t>61 percent of the working poor experienced some level of food insecurity in the last year</a:t>
            </a:r>
          </a:p>
          <a:p>
            <a:pPr marL="342900" indent="-342900">
              <a:lnSpc>
                <a:spcPct val="120000"/>
              </a:lnSpc>
              <a:buFont typeface="Arial" panose="020B0604020202020204" pitchFamily="34" charset="0"/>
              <a:buChar char="•"/>
            </a:pPr>
            <a:r>
              <a:rPr lang="en-US" dirty="0"/>
              <a:t>22 percent had used a pantry within the past year</a:t>
            </a:r>
          </a:p>
          <a:p>
            <a:pPr marL="342900" indent="-342900">
              <a:lnSpc>
                <a:spcPct val="120000"/>
              </a:lnSpc>
              <a:buFont typeface="Arial" panose="020B0604020202020204" pitchFamily="34" charset="0"/>
              <a:buChar char="•"/>
            </a:pPr>
            <a:r>
              <a:rPr lang="en-US" dirty="0"/>
              <a:t>49 percent report three or more food insecure conditions in their household … they  </a:t>
            </a:r>
          </a:p>
          <a:p>
            <a:pPr lvl="1">
              <a:lnSpc>
                <a:spcPct val="120000"/>
              </a:lnSpc>
            </a:pPr>
            <a:r>
              <a:rPr lang="en-US" sz="1900" dirty="0"/>
              <a:t>Lacked money for food </a:t>
            </a:r>
          </a:p>
          <a:p>
            <a:pPr lvl="1">
              <a:lnSpc>
                <a:spcPct val="120000"/>
              </a:lnSpc>
            </a:pPr>
            <a:r>
              <a:rPr lang="en-US" sz="1900" dirty="0"/>
              <a:t>Lacked money to maintain a balanced diet</a:t>
            </a:r>
          </a:p>
          <a:p>
            <a:pPr lvl="1">
              <a:lnSpc>
                <a:spcPct val="120000"/>
              </a:lnSpc>
            </a:pPr>
            <a:r>
              <a:rPr lang="en-US" sz="1900" dirty="0"/>
              <a:t>Cut meal sizes or skipped meals to stretch the food they had</a:t>
            </a:r>
          </a:p>
          <a:p>
            <a:pPr lvl="1">
              <a:lnSpc>
                <a:spcPct val="120000"/>
              </a:lnSpc>
            </a:pPr>
            <a:r>
              <a:rPr lang="en-US" sz="1900" dirty="0"/>
              <a:t>Or went hungry</a:t>
            </a:r>
          </a:p>
          <a:p>
            <a:pPr marL="342900" indent="-342900">
              <a:lnSpc>
                <a:spcPct val="120000"/>
              </a:lnSpc>
              <a:buFont typeface="Arial" panose="020B0604020202020204" pitchFamily="34" charset="0"/>
              <a:buChar char="•"/>
            </a:pPr>
            <a:r>
              <a:rPr lang="en-US" dirty="0"/>
              <a:t>40% of the working poor who need food assistance, but are not using a pantry, believe that “</a:t>
            </a:r>
            <a:r>
              <a:rPr lang="en-US" dirty="0">
                <a:solidFill>
                  <a:srgbClr val="FF0000"/>
                </a:solidFill>
              </a:rPr>
              <a:t>people will look down on you if they know you use a food pantry</a:t>
            </a:r>
            <a:r>
              <a:rPr lang="en-US" dirty="0"/>
              <a:t>” </a:t>
            </a:r>
          </a:p>
          <a:p>
            <a:pPr>
              <a:lnSpc>
                <a:spcPct val="120000"/>
              </a:lnSpc>
            </a:pPr>
            <a:endParaRPr lang="en-US" dirty="0"/>
          </a:p>
        </p:txBody>
      </p:sp>
      <p:sp>
        <p:nvSpPr>
          <p:cNvPr id="4" name="TextBox 3"/>
          <p:cNvSpPr txBox="1"/>
          <p:nvPr/>
        </p:nvSpPr>
        <p:spPr>
          <a:xfrm>
            <a:off x="100386" y="76200"/>
            <a:ext cx="255198" cy="400110"/>
          </a:xfrm>
          <a:prstGeom prst="rect">
            <a:avLst/>
          </a:prstGeom>
          <a:noFill/>
        </p:spPr>
        <p:txBody>
          <a:bodyPr wrap="none" rtlCol="0">
            <a:spAutoFit/>
          </a:bodyPr>
          <a:lstStyle/>
          <a:p>
            <a:r>
              <a:rPr lang="en-US" sz="2000" dirty="0">
                <a:solidFill>
                  <a:srgbClr val="FF0000"/>
                </a:solidFill>
              </a:rPr>
              <a:t> </a:t>
            </a:r>
          </a:p>
        </p:txBody>
      </p:sp>
    </p:spTree>
    <p:extLst>
      <p:ext uri="{BB962C8B-B14F-4D97-AF65-F5344CB8AC3E}">
        <p14:creationId xmlns:p14="http://schemas.microsoft.com/office/powerpoint/2010/main" val="317482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172200" cy="1371600"/>
          </a:xfrm>
        </p:spPr>
        <p:txBody>
          <a:bodyPr>
            <a:noAutofit/>
          </a:bodyPr>
          <a:lstStyle/>
          <a:p>
            <a:r>
              <a:rPr lang="en-US" sz="2400" dirty="0"/>
              <a:t>Faces of hunger: </a:t>
            </a:r>
            <a:br>
              <a:rPr lang="en-US" sz="2400" dirty="0"/>
            </a:br>
            <a:r>
              <a:rPr lang="en-US" dirty="0"/>
              <a:t>the Elderly</a:t>
            </a:r>
          </a:p>
        </p:txBody>
      </p:sp>
      <p:sp>
        <p:nvSpPr>
          <p:cNvPr id="3" name="Content Placeholder 2"/>
          <p:cNvSpPr>
            <a:spLocks noGrp="1"/>
          </p:cNvSpPr>
          <p:nvPr>
            <p:ph idx="1"/>
          </p:nvPr>
        </p:nvSpPr>
        <p:spPr>
          <a:xfrm>
            <a:off x="457200" y="2103437"/>
            <a:ext cx="8001000" cy="4373563"/>
          </a:xfrm>
        </p:spPr>
        <p:txBody>
          <a:bodyPr/>
          <a:lstStyle/>
          <a:p>
            <a:pPr marL="342900" indent="-342900">
              <a:buFont typeface="Arial" panose="020B0604020202020204" pitchFamily="34" charset="0"/>
              <a:buChar char="•"/>
            </a:pPr>
            <a:r>
              <a:rPr lang="en-US" dirty="0"/>
              <a:t>72% of older adults are at “high nutritional risk;” only 5% of are at “low nutritional risk” </a:t>
            </a:r>
          </a:p>
          <a:p>
            <a:pPr marL="342900" indent="-342900">
              <a:buFont typeface="Arial" panose="020B0604020202020204" pitchFamily="34" charset="0"/>
              <a:buChar char="•"/>
            </a:pPr>
            <a:r>
              <a:rPr lang="en-US" dirty="0"/>
              <a:t>Access to healthy food is especially important for older adults. Most in this study had high blood pressure and a significant number had diabetes</a:t>
            </a:r>
          </a:p>
          <a:p>
            <a:pPr marL="342900" indent="-342900">
              <a:buFont typeface="Arial" panose="020B0604020202020204" pitchFamily="34" charset="0"/>
              <a:buChar char="•"/>
            </a:pPr>
            <a:r>
              <a:rPr lang="en-US" dirty="0"/>
              <a:t>92% of those surveyed who didn’t have money to buy food had access to food assistance programs</a:t>
            </a:r>
          </a:p>
          <a:p>
            <a:pPr marL="342900" indent="-342900">
              <a:buFont typeface="Arial" panose="020B0604020202020204" pitchFamily="34" charset="0"/>
              <a:buChar char="•"/>
            </a:pPr>
            <a:r>
              <a:rPr lang="en-US" dirty="0"/>
              <a:t>Low-income older adults in Cook County often skip meals, eat less often, eat smaller meals, or eat food they know is bad for their health; in some cases, they go without a meal for a full day</a:t>
            </a:r>
          </a:p>
        </p:txBody>
      </p:sp>
    </p:spTree>
    <p:extLst>
      <p:ext uri="{BB962C8B-B14F-4D97-AF65-F5344CB8AC3E}">
        <p14:creationId xmlns:p14="http://schemas.microsoft.com/office/powerpoint/2010/main" val="274258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Faces of Hunger:  </a:t>
            </a:r>
            <a:br>
              <a:rPr lang="en-US" sz="2400" dirty="0"/>
            </a:br>
            <a:r>
              <a:rPr lang="en-US" dirty="0"/>
              <a:t>youth</a:t>
            </a:r>
          </a:p>
        </p:txBody>
      </p:sp>
      <p:sp>
        <p:nvSpPr>
          <p:cNvPr id="3" name="Content Placeholder 2"/>
          <p:cNvSpPr>
            <a:spLocks noGrp="1"/>
          </p:cNvSpPr>
          <p:nvPr>
            <p:ph idx="1"/>
          </p:nvPr>
        </p:nvSpPr>
        <p:spPr>
          <a:xfrm>
            <a:off x="457200" y="1752600"/>
            <a:ext cx="8001000" cy="4876800"/>
          </a:xfrm>
        </p:spPr>
        <p:txBody>
          <a:bodyPr>
            <a:normAutofit fontScale="92500" lnSpcReduction="10000"/>
          </a:bodyPr>
          <a:lstStyle/>
          <a:p>
            <a:pPr marL="342900" indent="-342900">
              <a:buFont typeface="Arial" panose="020B0604020202020204" pitchFamily="34" charset="0"/>
              <a:buChar char="•"/>
            </a:pPr>
            <a:r>
              <a:rPr lang="en-US" dirty="0"/>
              <a:t>Hunger hurts everyone, but is especially devastating in childhood</a:t>
            </a:r>
          </a:p>
          <a:p>
            <a:pPr marL="800100" lvl="1" indent="-342900"/>
            <a:r>
              <a:rPr lang="en-US" dirty="0"/>
              <a:t>On empty stomachs, kids don’t have energy to focus, engage, learn and grow. 1 in 5 children in the U.S. worry about when they’ll have their next meal</a:t>
            </a:r>
          </a:p>
          <a:p>
            <a:pPr marL="800100" lvl="1" indent="-342900"/>
            <a:r>
              <a:rPr lang="en-US" dirty="0"/>
              <a:t>84% of households served report purchasing the cheapest food available to provide enough food for the household, even if it wasn’t the healthiest option</a:t>
            </a:r>
          </a:p>
          <a:p>
            <a:pPr marL="342900" indent="-342900">
              <a:buFont typeface="Arial" panose="020B0604020202020204" pitchFamily="34" charset="0"/>
              <a:buChar char="•"/>
            </a:pPr>
            <a:r>
              <a:rPr lang="en-US" dirty="0"/>
              <a:t>Food insecurity has been linked with delayed development, poorer attachment, and learning difficulties in the first two years of life</a:t>
            </a:r>
          </a:p>
          <a:p>
            <a:pPr marL="800100" lvl="2" indent="-392113"/>
            <a:r>
              <a:rPr lang="en-US" sz="2100" dirty="0"/>
              <a:t>Children growing up in food-insecure families are vulnerable to poor health and stunted development</a:t>
            </a:r>
          </a:p>
          <a:p>
            <a:pPr marL="800100" lvl="2" indent="-392113"/>
            <a:r>
              <a:rPr lang="en-US" sz="2100" dirty="0"/>
              <a:t>Pregnant women who experience food insecurity are more likely to experience birth complications and be at risk for low birth weight in babies</a:t>
            </a:r>
          </a:p>
          <a:p>
            <a:endParaRPr lang="en-US" dirty="0"/>
          </a:p>
        </p:txBody>
      </p:sp>
    </p:spTree>
    <p:extLst>
      <p:ext uri="{BB962C8B-B14F-4D97-AF65-F5344CB8AC3E}">
        <p14:creationId xmlns:p14="http://schemas.microsoft.com/office/powerpoint/2010/main" val="251977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172200" cy="1371600"/>
          </a:xfrm>
        </p:spPr>
        <p:txBody>
          <a:bodyPr>
            <a:normAutofit/>
          </a:bodyPr>
          <a:lstStyle/>
          <a:p>
            <a:r>
              <a:rPr lang="en-US" dirty="0"/>
              <a:t>Advocacy </a:t>
            </a:r>
            <a:r>
              <a:rPr lang="en-US" sz="1800" dirty="0"/>
              <a:t>… speaking out with those who are displaced or vulnerable</a:t>
            </a:r>
            <a:endParaRPr lang="en-US" sz="4000" dirty="0"/>
          </a:p>
        </p:txBody>
      </p:sp>
      <p:pic>
        <p:nvPicPr>
          <p:cNvPr id="5" name="Content Placeholder 4" descr="Screen Clipping"/>
          <p:cNvPicPr>
            <a:picLocks noGrp="1" noChangeAspect="1"/>
          </p:cNvPicPr>
          <p:nvPr>
            <p:ph idx="1"/>
          </p:nvPr>
        </p:nvPicPr>
        <p:blipFill rotWithShape="1">
          <a:blip r:embed="rId2">
            <a:extLst>
              <a:ext uri="{28A0092B-C50C-407E-A947-70E740481C1C}">
                <a14:useLocalDpi xmlns:a14="http://schemas.microsoft.com/office/drawing/2010/main" val="0"/>
              </a:ext>
            </a:extLst>
          </a:blip>
          <a:srcRect l="1333" t="26813" r="1286"/>
          <a:stretch/>
        </p:blipFill>
        <p:spPr>
          <a:xfrm>
            <a:off x="579120" y="1524000"/>
            <a:ext cx="7955280" cy="5181600"/>
          </a:xfrm>
        </p:spPr>
      </p:pic>
    </p:spTree>
    <p:extLst>
      <p:ext uri="{BB962C8B-B14F-4D97-AF65-F5344CB8AC3E}">
        <p14:creationId xmlns:p14="http://schemas.microsoft.com/office/powerpoint/2010/main" val="3303586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Emergency response </a:t>
            </a:r>
            <a:r>
              <a:rPr lang="en-US" sz="2000" dirty="0"/>
              <a:t>… helping people recover and rebuild</a:t>
            </a:r>
            <a:endParaRPr lang="en-US" sz="4000" dirty="0"/>
          </a:p>
        </p:txBody>
      </p:sp>
      <p:pic>
        <p:nvPicPr>
          <p:cNvPr id="4" name="Content Placeholder 3" descr="Screen Clipping"/>
          <p:cNvPicPr>
            <a:picLocks noGrp="1" noChangeAspect="1"/>
          </p:cNvPicPr>
          <p:nvPr>
            <p:ph idx="1"/>
          </p:nvPr>
        </p:nvPicPr>
        <p:blipFill rotWithShape="1">
          <a:blip r:embed="rId2">
            <a:extLst>
              <a:ext uri="{28A0092B-C50C-407E-A947-70E740481C1C}">
                <a14:useLocalDpi xmlns:a14="http://schemas.microsoft.com/office/drawing/2010/main" val="0"/>
              </a:ext>
            </a:extLst>
          </a:blip>
          <a:srcRect t="21953"/>
          <a:stretch/>
        </p:blipFill>
        <p:spPr>
          <a:xfrm>
            <a:off x="566313" y="1555599"/>
            <a:ext cx="7968087" cy="5150001"/>
          </a:xfrm>
        </p:spPr>
      </p:pic>
    </p:spTree>
    <p:extLst>
      <p:ext uri="{BB962C8B-B14F-4D97-AF65-F5344CB8AC3E}">
        <p14:creationId xmlns:p14="http://schemas.microsoft.com/office/powerpoint/2010/main" val="3473876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019800" cy="1371600"/>
          </a:xfrm>
        </p:spPr>
        <p:txBody>
          <a:bodyPr>
            <a:normAutofit fontScale="90000"/>
          </a:bodyPr>
          <a:lstStyle/>
          <a:p>
            <a:r>
              <a:rPr lang="en-US" dirty="0"/>
              <a:t>Global development</a:t>
            </a:r>
            <a:r>
              <a:rPr lang="en-US" sz="1800" dirty="0"/>
              <a:t> </a:t>
            </a:r>
            <a:r>
              <a:rPr lang="en-US" sz="2000" dirty="0"/>
              <a:t>… Empowering families to move beyond the cycle of poverty</a:t>
            </a:r>
            <a:endParaRPr lang="en-US" dirty="0"/>
          </a:p>
        </p:txBody>
      </p:sp>
      <p:pic>
        <p:nvPicPr>
          <p:cNvPr id="6" name="Content Placeholder 5" descr="Screen Clipping"/>
          <p:cNvPicPr>
            <a:picLocks noGrp="1" noChangeAspect="1"/>
          </p:cNvPicPr>
          <p:nvPr>
            <p:ph idx="1"/>
          </p:nvPr>
        </p:nvPicPr>
        <p:blipFill rotWithShape="1">
          <a:blip r:embed="rId2">
            <a:extLst>
              <a:ext uri="{28A0092B-C50C-407E-A947-70E740481C1C}">
                <a14:useLocalDpi xmlns:a14="http://schemas.microsoft.com/office/drawing/2010/main" val="0"/>
              </a:ext>
            </a:extLst>
          </a:blip>
          <a:srcRect l="1905" r="1358"/>
          <a:stretch/>
        </p:blipFill>
        <p:spPr>
          <a:xfrm>
            <a:off x="152400" y="1676400"/>
            <a:ext cx="8735119" cy="4876800"/>
          </a:xfrm>
        </p:spPr>
      </p:pic>
    </p:spTree>
    <p:extLst>
      <p:ext uri="{BB962C8B-B14F-4D97-AF65-F5344CB8AC3E}">
        <p14:creationId xmlns:p14="http://schemas.microsoft.com/office/powerpoint/2010/main" val="1412396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Global development - Food security</a:t>
            </a:r>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524000"/>
            <a:ext cx="8001000" cy="2572642"/>
          </a:xfrm>
        </p:spPr>
      </p:pic>
      <p:pic>
        <p:nvPicPr>
          <p:cNvPr id="6" name="Picture 5" descr="Screen Clipping"/>
          <p:cNvPicPr>
            <a:picLocks noChangeAspect="1"/>
          </p:cNvPicPr>
          <p:nvPr/>
        </p:nvPicPr>
        <p:blipFill rotWithShape="1">
          <a:blip r:embed="rId3">
            <a:extLst>
              <a:ext uri="{28A0092B-C50C-407E-A947-70E740481C1C}">
                <a14:useLocalDpi xmlns:a14="http://schemas.microsoft.com/office/drawing/2010/main" val="0"/>
              </a:ext>
            </a:extLst>
          </a:blip>
          <a:srcRect r="8109" b="63010"/>
          <a:stretch/>
        </p:blipFill>
        <p:spPr>
          <a:xfrm>
            <a:off x="533400" y="4213418"/>
            <a:ext cx="8001000" cy="2339782"/>
          </a:xfrm>
          <a:prstGeom prst="rect">
            <a:avLst/>
          </a:prstGeom>
        </p:spPr>
      </p:pic>
      <p:pic>
        <p:nvPicPr>
          <p:cNvPr id="7" name="Picture 6" descr="Screen Clipping"/>
          <p:cNvPicPr>
            <a:picLocks noChangeAspect="1"/>
          </p:cNvPicPr>
          <p:nvPr/>
        </p:nvPicPr>
        <p:blipFill rotWithShape="1">
          <a:blip r:embed="rId3">
            <a:extLst>
              <a:ext uri="{28A0092B-C50C-407E-A947-70E740481C1C}">
                <a14:useLocalDpi xmlns:a14="http://schemas.microsoft.com/office/drawing/2010/main" val="0"/>
              </a:ext>
            </a:extLst>
          </a:blip>
          <a:srcRect l="8284" t="37714" b="31143"/>
          <a:stretch/>
        </p:blipFill>
        <p:spPr>
          <a:xfrm>
            <a:off x="548640" y="4572000"/>
            <a:ext cx="7985760" cy="1969990"/>
          </a:xfrm>
          <a:prstGeom prst="rect">
            <a:avLst/>
          </a:prstGeom>
        </p:spPr>
      </p:pic>
      <p:pic>
        <p:nvPicPr>
          <p:cNvPr id="8" name="Picture 7" descr="Screen Clipping"/>
          <p:cNvPicPr>
            <a:picLocks noChangeAspect="1"/>
          </p:cNvPicPr>
          <p:nvPr/>
        </p:nvPicPr>
        <p:blipFill rotWithShape="1">
          <a:blip r:embed="rId3">
            <a:extLst>
              <a:ext uri="{28A0092B-C50C-407E-A947-70E740481C1C}">
                <a14:useLocalDpi xmlns:a14="http://schemas.microsoft.com/office/drawing/2010/main" val="0"/>
              </a:ext>
            </a:extLst>
          </a:blip>
          <a:srcRect t="72166" r="8109"/>
          <a:stretch/>
        </p:blipFill>
        <p:spPr>
          <a:xfrm>
            <a:off x="533400" y="4724400"/>
            <a:ext cx="8001000" cy="1828800"/>
          </a:xfrm>
          <a:prstGeom prst="rect">
            <a:avLst/>
          </a:prstGeom>
        </p:spPr>
      </p:pic>
    </p:spTree>
    <p:extLst>
      <p:ext uri="{BB962C8B-B14F-4D97-AF65-F5344CB8AC3E}">
        <p14:creationId xmlns:p14="http://schemas.microsoft.com/office/powerpoint/2010/main" val="143714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324600" cy="1371600"/>
          </a:xfrm>
        </p:spPr>
        <p:txBody>
          <a:bodyPr>
            <a:normAutofit fontScale="90000"/>
          </a:bodyPr>
          <a:lstStyle/>
          <a:p>
            <a:r>
              <a:rPr lang="en-US" dirty="0"/>
              <a:t>Refugees &amp; immigrants </a:t>
            </a:r>
            <a:r>
              <a:rPr lang="en-US" sz="2000" dirty="0"/>
              <a:t>… helping people find a home and feel safe</a:t>
            </a:r>
            <a:endParaRPr lang="en-US" sz="4000" dirty="0"/>
          </a:p>
        </p:txBody>
      </p:sp>
      <p:pic>
        <p:nvPicPr>
          <p:cNvPr id="4" name="Content Placeholder 3" descr="Screen Clipping"/>
          <p:cNvPicPr>
            <a:picLocks noGrp="1" noChangeAspect="1"/>
          </p:cNvPicPr>
          <p:nvPr>
            <p:ph idx="1"/>
          </p:nvPr>
        </p:nvPicPr>
        <p:blipFill rotWithShape="1">
          <a:blip r:embed="rId2">
            <a:extLst>
              <a:ext uri="{28A0092B-C50C-407E-A947-70E740481C1C}">
                <a14:useLocalDpi xmlns:a14="http://schemas.microsoft.com/office/drawing/2010/main" val="0"/>
              </a:ext>
            </a:extLst>
          </a:blip>
          <a:srcRect l="3176" t="22999" r="3772"/>
          <a:stretch/>
        </p:blipFill>
        <p:spPr>
          <a:xfrm>
            <a:off x="533400" y="1600200"/>
            <a:ext cx="8001000" cy="4915943"/>
          </a:xfrm>
        </p:spPr>
      </p:pic>
    </p:spTree>
    <p:extLst>
      <p:ext uri="{BB962C8B-B14F-4D97-AF65-F5344CB8AC3E}">
        <p14:creationId xmlns:p14="http://schemas.microsoft.com/office/powerpoint/2010/main" val="2300560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walks?</a:t>
            </a:r>
          </a:p>
        </p:txBody>
      </p:sp>
      <p:sp>
        <p:nvSpPr>
          <p:cNvPr id="3" name="Content Placeholder 2"/>
          <p:cNvSpPr>
            <a:spLocks noGrp="1"/>
          </p:cNvSpPr>
          <p:nvPr>
            <p:ph idx="1"/>
          </p:nvPr>
        </p:nvSpPr>
        <p:spPr/>
        <p:txBody>
          <a:bodyPr>
            <a:normAutofit fontScale="70000" lnSpcReduction="20000"/>
          </a:bodyPr>
          <a:lstStyle/>
          <a:p>
            <a:r>
              <a:rPr lang="en-US" sz="2600" dirty="0"/>
              <a:t>CROP Hunger Walk demographics </a:t>
            </a:r>
          </a:p>
          <a:p>
            <a:pPr marL="457200" indent="-457200">
              <a:spcBef>
                <a:spcPts val="600"/>
              </a:spcBef>
              <a:buFont typeface="Arial" panose="020B0604020202020204" pitchFamily="34" charset="0"/>
              <a:buChar char="•"/>
            </a:pPr>
            <a:r>
              <a:rPr lang="en-US" sz="2600" dirty="0"/>
              <a:t>1300 Walks per Year</a:t>
            </a:r>
          </a:p>
          <a:p>
            <a:pPr marL="457200" indent="-457200">
              <a:spcBef>
                <a:spcPts val="600"/>
              </a:spcBef>
              <a:buFont typeface="Arial" panose="020B0604020202020204" pitchFamily="34" charset="0"/>
              <a:buChar char="•"/>
            </a:pPr>
            <a:r>
              <a:rPr lang="en-US" sz="2600" dirty="0"/>
              <a:t>116K Participants</a:t>
            </a:r>
          </a:p>
          <a:p>
            <a:pPr marL="800100" lvl="1" indent="-342900">
              <a:spcBef>
                <a:spcPts val="600"/>
              </a:spcBef>
              <a:spcAft>
                <a:spcPts val="600"/>
              </a:spcAft>
            </a:pPr>
            <a:r>
              <a:rPr lang="en-US" dirty="0"/>
              <a:t>68% are over 18, average age is 33.5. </a:t>
            </a:r>
          </a:p>
          <a:p>
            <a:pPr marL="800100" lvl="1" indent="-342900">
              <a:spcBef>
                <a:spcPts val="600"/>
              </a:spcBef>
              <a:spcAft>
                <a:spcPts val="600"/>
              </a:spcAft>
            </a:pPr>
            <a:r>
              <a:rPr lang="en-US" dirty="0"/>
              <a:t>About two-thirds are women. </a:t>
            </a:r>
          </a:p>
          <a:p>
            <a:pPr marL="800100" lvl="1" indent="-342900">
              <a:spcBef>
                <a:spcPts val="600"/>
              </a:spcBef>
              <a:spcAft>
                <a:spcPts val="600"/>
              </a:spcAft>
            </a:pPr>
            <a:r>
              <a:rPr lang="en-US" dirty="0"/>
              <a:t>64% of CROP Hunger Walkers over age 18 have a college or advanced degree.  Half are professionally employed in their communities. </a:t>
            </a:r>
          </a:p>
          <a:p>
            <a:pPr marL="800100" lvl="1" indent="-342900">
              <a:spcBef>
                <a:spcPts val="600"/>
              </a:spcBef>
              <a:spcAft>
                <a:spcPts val="600"/>
              </a:spcAft>
            </a:pPr>
            <a:r>
              <a:rPr lang="en-US" dirty="0"/>
              <a:t>Half are CROP Hunger Walking for their second, third, fourth, or more time. </a:t>
            </a:r>
          </a:p>
          <a:p>
            <a:pPr marL="800100" lvl="1" indent="-342900">
              <a:spcBef>
                <a:spcPts val="600"/>
              </a:spcBef>
              <a:spcAft>
                <a:spcPts val="600"/>
              </a:spcAft>
            </a:pPr>
            <a:r>
              <a:rPr lang="en-US" dirty="0"/>
              <a:t>73% of participants say fighting hunger locally and globally is their key reason for taking part. </a:t>
            </a:r>
          </a:p>
          <a:p>
            <a:pPr marL="800100" lvl="1" indent="-342900">
              <a:spcBef>
                <a:spcPts val="600"/>
              </a:spcBef>
              <a:spcAft>
                <a:spcPts val="600"/>
              </a:spcAft>
            </a:pPr>
            <a:r>
              <a:rPr lang="en-US" dirty="0"/>
              <a:t>53% say the CROP Hunger Walk is the only fund-raising marathon-type activity in which they participate. </a:t>
            </a:r>
          </a:p>
          <a:p>
            <a:pPr marL="800100" lvl="1" indent="-342900">
              <a:spcBef>
                <a:spcPts val="600"/>
              </a:spcBef>
              <a:spcAft>
                <a:spcPts val="600"/>
              </a:spcAft>
            </a:pPr>
            <a:r>
              <a:rPr lang="en-US" dirty="0"/>
              <a:t>Walkers get about 95% of their sponsors from their place of worship, family, neighborhood and workplace. </a:t>
            </a:r>
          </a:p>
          <a:p>
            <a:pPr marL="342900" indent="-342900">
              <a:spcBef>
                <a:spcPts val="600"/>
              </a:spcBef>
              <a:buFont typeface="Arial" pitchFamily="34" charset="0"/>
              <a:buChar char="•"/>
            </a:pPr>
            <a:r>
              <a:rPr lang="en-US" sz="2600" dirty="0"/>
              <a:t>$12 Million Dollars Raised</a:t>
            </a:r>
          </a:p>
        </p:txBody>
      </p:sp>
    </p:spTree>
    <p:extLst>
      <p:ext uri="{BB962C8B-B14F-4D97-AF65-F5344CB8AC3E}">
        <p14:creationId xmlns:p14="http://schemas.microsoft.com/office/powerpoint/2010/main" val="1460460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America hungry?</a:t>
            </a:r>
          </a:p>
        </p:txBody>
      </p:sp>
      <p:pic>
        <p:nvPicPr>
          <p:cNvPr id="5" name="zx2o2huVm2o"/>
          <p:cNvPicPr>
            <a:picLocks noGrp="1" noRot="1" noChangeAspect="1"/>
          </p:cNvPicPr>
          <p:nvPr>
            <p:ph idx="1"/>
            <a:videoFile r:link="rId1"/>
          </p:nvPr>
        </p:nvPicPr>
        <p:blipFill>
          <a:blip r:embed="rId4"/>
          <a:stretch>
            <a:fillRect/>
          </a:stretch>
        </p:blipFill>
        <p:spPr>
          <a:xfrm>
            <a:off x="2286000" y="1676400"/>
            <a:ext cx="4572000" cy="3429000"/>
          </a:xfrm>
        </p:spPr>
      </p:pic>
      <p:sp>
        <p:nvSpPr>
          <p:cNvPr id="6" name="Rectangle 5"/>
          <p:cNvSpPr/>
          <p:nvPr/>
        </p:nvSpPr>
        <p:spPr>
          <a:xfrm>
            <a:off x="457200" y="5334000"/>
            <a:ext cx="8077200" cy="1041311"/>
          </a:xfrm>
          <a:prstGeom prst="rect">
            <a:avLst/>
          </a:prstGeom>
        </p:spPr>
        <p:txBody>
          <a:bodyPr wrap="square">
            <a:spAutoFit/>
          </a:bodyPr>
          <a:lstStyle/>
          <a:p>
            <a:pPr marL="342900" indent="-342900">
              <a:spcBef>
                <a:spcPts val="200"/>
              </a:spcBef>
              <a:spcAft>
                <a:spcPts val="0"/>
              </a:spcAft>
              <a:buFont typeface="Arial" panose="020B0604020202020204" pitchFamily="34" charset="0"/>
              <a:buChar char="•"/>
            </a:pPr>
            <a:r>
              <a:rPr lang="en-US" sz="2000" b="1" dirty="0"/>
              <a:t>36.2 million Americans depend on assistance from food pantries and local resources </a:t>
            </a:r>
          </a:p>
          <a:p>
            <a:pPr marL="274320" lvl="1" indent="0">
              <a:spcBef>
                <a:spcPts val="200"/>
              </a:spcBef>
              <a:spcAft>
                <a:spcPts val="600"/>
              </a:spcAft>
              <a:buNone/>
            </a:pPr>
            <a:r>
              <a:rPr lang="en-US" sz="2000" b="1" dirty="0"/>
              <a:t>... enough to stretch from NY to LA and back ... TWICE</a:t>
            </a:r>
          </a:p>
        </p:txBody>
      </p:sp>
    </p:spTree>
    <p:extLst>
      <p:ext uri="{BB962C8B-B14F-4D97-AF65-F5344CB8AC3E}">
        <p14:creationId xmlns:p14="http://schemas.microsoft.com/office/powerpoint/2010/main" val="276278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CWS financials</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49738" b="99767"/>
          <a:stretch/>
        </p:blipFill>
        <p:spPr>
          <a:xfrm>
            <a:off x="609600" y="-1554480"/>
            <a:ext cx="4953000" cy="3200400"/>
          </a:xfrm>
        </p:spPr>
      </p:pic>
      <p:sp>
        <p:nvSpPr>
          <p:cNvPr id="15" name="TextBox 14"/>
          <p:cNvSpPr txBox="1"/>
          <p:nvPr/>
        </p:nvSpPr>
        <p:spPr>
          <a:xfrm>
            <a:off x="3505200" y="1524000"/>
            <a:ext cx="2438400" cy="5155257"/>
          </a:xfrm>
          <a:prstGeom prst="rect">
            <a:avLst/>
          </a:prstGeom>
          <a:noFill/>
          <a:ln>
            <a:solidFill>
              <a:srgbClr val="FF0000"/>
            </a:solidFill>
          </a:ln>
        </p:spPr>
        <p:txBody>
          <a:bodyPr wrap="square" rtlCol="0">
            <a:spAutoFit/>
          </a:bodyPr>
          <a:lstStyle/>
          <a:p>
            <a:pPr marL="285750" indent="-285750">
              <a:spcBef>
                <a:spcPts val="600"/>
              </a:spcBef>
              <a:buFont typeface="Arial" pitchFamily="34" charset="0"/>
              <a:buChar char="•"/>
            </a:pPr>
            <a:r>
              <a:rPr lang="en-US" sz="1600" b="1" dirty="0"/>
              <a:t>Over 85% of funds are used for Hunger, Emergency, and Refugee programs</a:t>
            </a:r>
          </a:p>
          <a:p>
            <a:pPr marL="285750" indent="-285750">
              <a:spcBef>
                <a:spcPts val="600"/>
              </a:spcBef>
              <a:buFont typeface="Arial" pitchFamily="34" charset="0"/>
              <a:buChar char="•"/>
            </a:pPr>
            <a:r>
              <a:rPr lang="en-US" sz="1600" dirty="0"/>
              <a:t>Only 4.6% of funds are used for administration</a:t>
            </a:r>
          </a:p>
          <a:p>
            <a:pPr marL="285750" indent="-285750">
              <a:spcBef>
                <a:spcPts val="1200"/>
              </a:spcBef>
              <a:buFont typeface="Arial" pitchFamily="34" charset="0"/>
              <a:buChar char="•"/>
            </a:pPr>
            <a:r>
              <a:rPr lang="en-US" sz="1600" dirty="0"/>
              <a:t>Church World Service is tax exempt under section 501(c)(3) of the Internal Revenue Code. </a:t>
            </a:r>
          </a:p>
          <a:p>
            <a:pPr marL="285750" indent="-285750">
              <a:spcBef>
                <a:spcPts val="600"/>
              </a:spcBef>
              <a:buFont typeface="Arial" pitchFamily="34" charset="0"/>
              <a:buChar char="•"/>
            </a:pPr>
            <a:r>
              <a:rPr lang="en-US" sz="1600" dirty="0"/>
              <a:t>Contributions are tax deductible</a:t>
            </a:r>
          </a:p>
          <a:p>
            <a:pPr marL="285750" indent="-285750">
              <a:spcBef>
                <a:spcPts val="600"/>
              </a:spcBef>
              <a:buFont typeface="Arial" pitchFamily="34" charset="0"/>
              <a:buChar char="•"/>
            </a:pPr>
            <a:r>
              <a:rPr lang="en-US" sz="1600" b="1" dirty="0"/>
              <a:t>CROP Walks account for roughly 29% of CWS funds</a:t>
            </a:r>
          </a:p>
        </p:txBody>
      </p:sp>
      <p:sp>
        <p:nvSpPr>
          <p:cNvPr id="9" name="TextBox 8"/>
          <p:cNvSpPr txBox="1"/>
          <p:nvPr/>
        </p:nvSpPr>
        <p:spPr>
          <a:xfrm>
            <a:off x="533400" y="1600200"/>
            <a:ext cx="2898229" cy="369332"/>
          </a:xfrm>
          <a:prstGeom prst="rect">
            <a:avLst/>
          </a:prstGeom>
          <a:noFill/>
        </p:spPr>
        <p:txBody>
          <a:bodyPr wrap="none" rtlCol="0">
            <a:spAutoFit/>
          </a:bodyPr>
          <a:lstStyle/>
          <a:p>
            <a:r>
              <a:rPr lang="en-US" sz="1600" dirty="0"/>
              <a:t>Total Revenue:</a:t>
            </a:r>
            <a:r>
              <a:rPr lang="en-US" dirty="0"/>
              <a:t> </a:t>
            </a:r>
            <a:r>
              <a:rPr lang="en-US" cap="all" dirty="0"/>
              <a:t>$96,573,865</a:t>
            </a:r>
            <a:endParaRPr lang="en-US" dirty="0"/>
          </a:p>
        </p:txBody>
      </p:sp>
      <p:sp>
        <p:nvSpPr>
          <p:cNvPr id="12" name="TextBox 11"/>
          <p:cNvSpPr txBox="1"/>
          <p:nvPr/>
        </p:nvSpPr>
        <p:spPr>
          <a:xfrm>
            <a:off x="5963413" y="1611868"/>
            <a:ext cx="2922788" cy="369332"/>
          </a:xfrm>
          <a:prstGeom prst="rect">
            <a:avLst/>
          </a:prstGeom>
          <a:noFill/>
        </p:spPr>
        <p:txBody>
          <a:bodyPr wrap="none" rtlCol="0">
            <a:spAutoFit/>
          </a:bodyPr>
          <a:lstStyle/>
          <a:p>
            <a:r>
              <a:rPr lang="en-US" sz="1600" dirty="0"/>
              <a:t>Total Expense:</a:t>
            </a:r>
            <a:r>
              <a:rPr lang="en-US" dirty="0"/>
              <a:t> </a:t>
            </a:r>
            <a:r>
              <a:rPr lang="en-US" cap="all" dirty="0"/>
              <a:t>$94,411,147 </a:t>
            </a:r>
            <a:endParaRPr lang="en-US" dirty="0"/>
          </a:p>
        </p:txBody>
      </p:sp>
      <p:pic>
        <p:nvPicPr>
          <p:cNvPr id="4" name="Picture 3">
            <a:extLst>
              <a:ext uri="{FF2B5EF4-FFF2-40B4-BE49-F238E27FC236}">
                <a16:creationId xmlns:a16="http://schemas.microsoft.com/office/drawing/2014/main" id="{4524BF89-4AD3-4E16-A00A-1CDC6F42E0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975" t="6207" r="2825" b="342"/>
          <a:stretch/>
        </p:blipFill>
        <p:spPr>
          <a:xfrm>
            <a:off x="6096000" y="1981200"/>
            <a:ext cx="2590800" cy="4509247"/>
          </a:xfrm>
          <a:prstGeom prst="rect">
            <a:avLst/>
          </a:prstGeom>
        </p:spPr>
      </p:pic>
      <p:pic>
        <p:nvPicPr>
          <p:cNvPr id="11" name="Picture 10">
            <a:extLst>
              <a:ext uri="{FF2B5EF4-FFF2-40B4-BE49-F238E27FC236}">
                <a16:creationId xmlns:a16="http://schemas.microsoft.com/office/drawing/2014/main" id="{5AF00CCE-E866-413B-AB64-8364F006B0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390" r="51089" b="6390"/>
          <a:stretch/>
        </p:blipFill>
        <p:spPr>
          <a:xfrm>
            <a:off x="685800" y="2057400"/>
            <a:ext cx="2743200" cy="4419601"/>
          </a:xfrm>
          <a:prstGeom prst="rect">
            <a:avLst/>
          </a:prstGeom>
        </p:spPr>
      </p:pic>
    </p:spTree>
    <p:extLst>
      <p:ext uri="{BB962C8B-B14F-4D97-AF65-F5344CB8AC3E}">
        <p14:creationId xmlns:p14="http://schemas.microsoft.com/office/powerpoint/2010/main" val="3833473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training</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09117"/>
            <a:ext cx="8153400" cy="4944083"/>
          </a:xfrm>
          <a:ln>
            <a:solidFill>
              <a:schemeClr val="accent1"/>
            </a:solidFill>
          </a:ln>
        </p:spPr>
      </p:pic>
      <p:sp>
        <p:nvSpPr>
          <p:cNvPr id="5" name="Oval 4"/>
          <p:cNvSpPr/>
          <p:nvPr/>
        </p:nvSpPr>
        <p:spPr>
          <a:xfrm>
            <a:off x="5257800" y="2971800"/>
            <a:ext cx="26670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ne Callout 1 5"/>
          <p:cNvSpPr/>
          <p:nvPr/>
        </p:nvSpPr>
        <p:spPr>
          <a:xfrm>
            <a:off x="228600" y="2743200"/>
            <a:ext cx="2667000" cy="993648"/>
          </a:xfrm>
          <a:prstGeom prst="borderCallout1">
            <a:avLst>
              <a:gd name="adj1" fmla="val 92367"/>
              <a:gd name="adj2" fmla="val 199625"/>
              <a:gd name="adj3" fmla="val 45035"/>
              <a:gd name="adj4" fmla="val 100047"/>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If you haven’t already signed up, click on the Register button </a:t>
            </a:r>
          </a:p>
        </p:txBody>
      </p:sp>
    </p:spTree>
    <p:extLst>
      <p:ext uri="{BB962C8B-B14F-4D97-AF65-F5344CB8AC3E}">
        <p14:creationId xmlns:p14="http://schemas.microsoft.com/office/powerpoint/2010/main" val="880061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training</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61328"/>
            <a:ext cx="8144168" cy="4334672"/>
          </a:xfrm>
          <a:ln>
            <a:solidFill>
              <a:srgbClr val="FF0000"/>
            </a:solidFill>
          </a:ln>
        </p:spPr>
      </p:pic>
      <p:sp>
        <p:nvSpPr>
          <p:cNvPr id="5" name="Line Callout 1 4"/>
          <p:cNvSpPr/>
          <p:nvPr/>
        </p:nvSpPr>
        <p:spPr>
          <a:xfrm>
            <a:off x="838200" y="4800600"/>
            <a:ext cx="3048000" cy="993648"/>
          </a:xfrm>
          <a:prstGeom prst="borderCallout1">
            <a:avLst>
              <a:gd name="adj1" fmla="val -73632"/>
              <a:gd name="adj2" fmla="val 124003"/>
              <a:gd name="adj3" fmla="val 49686"/>
              <a:gd name="adj4" fmla="val 101330"/>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Enter your information … </a:t>
            </a:r>
          </a:p>
        </p:txBody>
      </p:sp>
    </p:spTree>
    <p:extLst>
      <p:ext uri="{BB962C8B-B14F-4D97-AF65-F5344CB8AC3E}">
        <p14:creationId xmlns:p14="http://schemas.microsoft.com/office/powerpoint/2010/main" val="2746977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training</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994" y="1752600"/>
            <a:ext cx="8109914" cy="4495800"/>
          </a:xfrm>
        </p:spPr>
      </p:pic>
      <p:sp>
        <p:nvSpPr>
          <p:cNvPr id="5" name="Line Callout 1 4"/>
          <p:cNvSpPr/>
          <p:nvPr/>
        </p:nvSpPr>
        <p:spPr>
          <a:xfrm>
            <a:off x="5715000" y="4742590"/>
            <a:ext cx="2667000" cy="2057400"/>
          </a:xfrm>
          <a:prstGeom prst="borderCallout1">
            <a:avLst>
              <a:gd name="adj1" fmla="val -66308"/>
              <a:gd name="adj2" fmla="val -33501"/>
              <a:gd name="adj3" fmla="val 51208"/>
              <a:gd name="adj4" fmla="val 2056"/>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95000"/>
                    <a:lumOff val="5000"/>
                  </a:schemeClr>
                </a:solidFill>
              </a:rPr>
              <a:t>Now update your personal page:</a:t>
            </a:r>
          </a:p>
          <a:p>
            <a:pPr marL="342900" indent="-342900">
              <a:buAutoNum type="arabicParenR"/>
            </a:pPr>
            <a:r>
              <a:rPr lang="en-US" dirty="0">
                <a:solidFill>
                  <a:schemeClr val="tx1">
                    <a:lumMod val="95000"/>
                    <a:lumOff val="5000"/>
                  </a:schemeClr>
                </a:solidFill>
              </a:rPr>
              <a:t>Upload a photo</a:t>
            </a:r>
          </a:p>
          <a:p>
            <a:pPr marL="342900" indent="-342900">
              <a:buAutoNum type="arabicParenR"/>
            </a:pPr>
            <a:r>
              <a:rPr lang="en-US" dirty="0">
                <a:solidFill>
                  <a:schemeClr val="tx1">
                    <a:lumMod val="95000"/>
                    <a:lumOff val="5000"/>
                  </a:schemeClr>
                </a:solidFill>
              </a:rPr>
              <a:t>Create a URL</a:t>
            </a:r>
          </a:p>
          <a:p>
            <a:pPr marL="342900" indent="-342900">
              <a:buAutoNum type="arabicParenR"/>
            </a:pPr>
            <a:r>
              <a:rPr lang="en-US" dirty="0">
                <a:solidFill>
                  <a:schemeClr val="tx1">
                    <a:lumMod val="95000"/>
                    <a:lumOff val="5000"/>
                  </a:schemeClr>
                </a:solidFill>
              </a:rPr>
              <a:t>Customize your own page description</a:t>
            </a:r>
          </a:p>
        </p:txBody>
      </p:sp>
    </p:spTree>
    <p:extLst>
      <p:ext uri="{BB962C8B-B14F-4D97-AF65-F5344CB8AC3E}">
        <p14:creationId xmlns:p14="http://schemas.microsoft.com/office/powerpoint/2010/main" val="1697289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training</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076" y="1752600"/>
            <a:ext cx="8282724" cy="4572000"/>
          </a:xfrm>
        </p:spPr>
      </p:pic>
      <p:sp>
        <p:nvSpPr>
          <p:cNvPr id="5" name="Line Callout 1 4"/>
          <p:cNvSpPr/>
          <p:nvPr/>
        </p:nvSpPr>
        <p:spPr>
          <a:xfrm>
            <a:off x="1295400" y="5638800"/>
            <a:ext cx="2667000" cy="993648"/>
          </a:xfrm>
          <a:prstGeom prst="borderCallout1">
            <a:avLst>
              <a:gd name="adj1" fmla="val -297015"/>
              <a:gd name="adj2" fmla="val 81374"/>
              <a:gd name="adj3" fmla="val -2462"/>
              <a:gd name="adj4" fmla="val 50830"/>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To set up your team, click on START a team</a:t>
            </a:r>
          </a:p>
        </p:txBody>
      </p:sp>
    </p:spTree>
    <p:extLst>
      <p:ext uri="{BB962C8B-B14F-4D97-AF65-F5344CB8AC3E}">
        <p14:creationId xmlns:p14="http://schemas.microsoft.com/office/powerpoint/2010/main" val="1677780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training</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676400"/>
            <a:ext cx="8237551" cy="4572000"/>
          </a:xfrm>
          <a:ln>
            <a:solidFill>
              <a:srgbClr val="FF0000"/>
            </a:solidFill>
          </a:ln>
        </p:spPr>
      </p:pic>
      <p:sp>
        <p:nvSpPr>
          <p:cNvPr id="5" name="Line Callout 1 4"/>
          <p:cNvSpPr/>
          <p:nvPr/>
        </p:nvSpPr>
        <p:spPr>
          <a:xfrm>
            <a:off x="228600" y="5638800"/>
            <a:ext cx="2438400" cy="993648"/>
          </a:xfrm>
          <a:prstGeom prst="borderCallout1">
            <a:avLst>
              <a:gd name="adj1" fmla="val -36279"/>
              <a:gd name="adj2" fmla="val 99088"/>
              <a:gd name="adj3" fmla="val -2462"/>
              <a:gd name="adj4" fmla="val 50830"/>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Invite others to join your on-line team</a:t>
            </a:r>
          </a:p>
        </p:txBody>
      </p:sp>
    </p:spTree>
    <p:extLst>
      <p:ext uri="{BB962C8B-B14F-4D97-AF65-F5344CB8AC3E}">
        <p14:creationId xmlns:p14="http://schemas.microsoft.com/office/powerpoint/2010/main" val="3905845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training</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676400"/>
            <a:ext cx="8412187" cy="4648200"/>
          </a:xfrm>
          <a:ln>
            <a:solidFill>
              <a:srgbClr val="FF0000"/>
            </a:solidFill>
          </a:ln>
        </p:spPr>
      </p:pic>
      <p:sp>
        <p:nvSpPr>
          <p:cNvPr id="5" name="Line Callout 1 4"/>
          <p:cNvSpPr/>
          <p:nvPr/>
        </p:nvSpPr>
        <p:spPr>
          <a:xfrm>
            <a:off x="5715000" y="4340352"/>
            <a:ext cx="2667000" cy="993648"/>
          </a:xfrm>
          <a:prstGeom prst="borderCallout1">
            <a:avLst>
              <a:gd name="adj1" fmla="val -16340"/>
              <a:gd name="adj2" fmla="val -28911"/>
              <a:gd name="adj3" fmla="val 48151"/>
              <a:gd name="adj4" fmla="val -599"/>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Update your account details</a:t>
            </a:r>
          </a:p>
        </p:txBody>
      </p:sp>
    </p:spTree>
    <p:extLst>
      <p:ext uri="{BB962C8B-B14F-4D97-AF65-F5344CB8AC3E}">
        <p14:creationId xmlns:p14="http://schemas.microsoft.com/office/powerpoint/2010/main" val="227138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training</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2640" y="1600200"/>
            <a:ext cx="7931760" cy="4800600"/>
          </a:xfrm>
          <a:ln>
            <a:solidFill>
              <a:srgbClr val="FF0000"/>
            </a:solidFill>
          </a:ln>
        </p:spPr>
      </p:pic>
      <p:sp>
        <p:nvSpPr>
          <p:cNvPr id="5" name="Line Callout 1 4"/>
          <p:cNvSpPr/>
          <p:nvPr/>
        </p:nvSpPr>
        <p:spPr>
          <a:xfrm>
            <a:off x="228600" y="5638800"/>
            <a:ext cx="2667000" cy="993648"/>
          </a:xfrm>
          <a:prstGeom prst="borderCallout1">
            <a:avLst>
              <a:gd name="adj1" fmla="val -218794"/>
              <a:gd name="adj2" fmla="val 103088"/>
              <a:gd name="adj3" fmla="val -2462"/>
              <a:gd name="adj4" fmla="val 50830"/>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You’re almost done!</a:t>
            </a:r>
          </a:p>
        </p:txBody>
      </p:sp>
    </p:spTree>
    <p:extLst>
      <p:ext uri="{BB962C8B-B14F-4D97-AF65-F5344CB8AC3E}">
        <p14:creationId xmlns:p14="http://schemas.microsoft.com/office/powerpoint/2010/main" val="2254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training</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646237"/>
            <a:ext cx="8001000" cy="4875491"/>
          </a:xfrm>
          <a:ln>
            <a:solidFill>
              <a:srgbClr val="FF0000"/>
            </a:solidFill>
          </a:ln>
        </p:spPr>
      </p:pic>
      <p:sp>
        <p:nvSpPr>
          <p:cNvPr id="5" name="Line Callout 1 4"/>
          <p:cNvSpPr/>
          <p:nvPr/>
        </p:nvSpPr>
        <p:spPr>
          <a:xfrm>
            <a:off x="6248400" y="4953000"/>
            <a:ext cx="2667000" cy="993648"/>
          </a:xfrm>
          <a:prstGeom prst="borderCallout1">
            <a:avLst>
              <a:gd name="adj1" fmla="val -68487"/>
              <a:gd name="adj2" fmla="val -33483"/>
              <a:gd name="adj3" fmla="val -2462"/>
              <a:gd name="adj4" fmla="val 50830"/>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Make any edits to your personal page</a:t>
            </a:r>
          </a:p>
        </p:txBody>
      </p:sp>
    </p:spTree>
    <p:extLst>
      <p:ext uri="{BB962C8B-B14F-4D97-AF65-F5344CB8AC3E}">
        <p14:creationId xmlns:p14="http://schemas.microsoft.com/office/powerpoint/2010/main" val="1501594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training</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52600"/>
            <a:ext cx="8183158" cy="4572000"/>
          </a:xfrm>
          <a:ln>
            <a:solidFill>
              <a:srgbClr val="FF0000"/>
            </a:solidFill>
          </a:ln>
        </p:spPr>
      </p:pic>
      <p:sp>
        <p:nvSpPr>
          <p:cNvPr id="5" name="Line Callout 1 4"/>
          <p:cNvSpPr/>
          <p:nvPr/>
        </p:nvSpPr>
        <p:spPr>
          <a:xfrm>
            <a:off x="6019800" y="5669280"/>
            <a:ext cx="2667000" cy="993648"/>
          </a:xfrm>
          <a:prstGeom prst="borderCallout1">
            <a:avLst>
              <a:gd name="adj1" fmla="val -83825"/>
              <a:gd name="adj2" fmla="val -126626"/>
              <a:gd name="adj3" fmla="val -2462"/>
              <a:gd name="adj4" fmla="val 50830"/>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Send messages via e-mail or social media</a:t>
            </a:r>
          </a:p>
        </p:txBody>
      </p:sp>
    </p:spTree>
    <p:extLst>
      <p:ext uri="{BB962C8B-B14F-4D97-AF65-F5344CB8AC3E}">
        <p14:creationId xmlns:p14="http://schemas.microsoft.com/office/powerpoint/2010/main" val="2300146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Chicago hungry?</a:t>
            </a:r>
          </a:p>
        </p:txBody>
      </p:sp>
      <p:sp>
        <p:nvSpPr>
          <p:cNvPr id="3" name="Content Placeholder 2"/>
          <p:cNvSpPr>
            <a:spLocks noGrp="1"/>
          </p:cNvSpPr>
          <p:nvPr>
            <p:ph idx="1"/>
          </p:nvPr>
        </p:nvSpPr>
        <p:spPr/>
        <p:txBody>
          <a:bodyPr/>
          <a:lstStyle/>
          <a:p>
            <a:pPr>
              <a:spcAft>
                <a:spcPts val="0"/>
              </a:spcAft>
            </a:pPr>
            <a:r>
              <a:rPr lang="en-US" dirty="0"/>
              <a:t>According to the Greater Chicago Food Depository:</a:t>
            </a:r>
            <a:br>
              <a:rPr lang="en-US" dirty="0"/>
            </a:br>
            <a:endParaRPr lang="en-US" dirty="0"/>
          </a:p>
          <a:p>
            <a:pPr marL="342900" lvl="0" indent="-342900">
              <a:buFont typeface="Arial" panose="020B0604020202020204" pitchFamily="34" charset="0"/>
              <a:buChar char="•"/>
            </a:pPr>
            <a:r>
              <a:rPr lang="en-US" dirty="0"/>
              <a:t>Every year, 1 in 6 of our neighbors (812,100 people) receives food from one of the Food Depository’s member agency grocery or meal programs</a:t>
            </a:r>
          </a:p>
          <a:p>
            <a:pPr marL="342900" lvl="0" indent="-342900">
              <a:buFont typeface="Arial" panose="020B0604020202020204" pitchFamily="34" charset="0"/>
              <a:buChar char="•"/>
            </a:pPr>
            <a:r>
              <a:rPr lang="en-US" dirty="0"/>
              <a:t>More than 232,100 households are served annually by the Food Depository</a:t>
            </a:r>
          </a:p>
          <a:p>
            <a:pPr marL="342900" lvl="0" indent="-342900">
              <a:buFont typeface="Arial" panose="020B0604020202020204" pitchFamily="34" charset="0"/>
              <a:buChar char="•"/>
            </a:pPr>
            <a:r>
              <a:rPr lang="en-US" dirty="0"/>
              <a:t>54 % of client households have annual incomes of $10,000 or less</a:t>
            </a:r>
          </a:p>
        </p:txBody>
      </p:sp>
      <p:sp>
        <p:nvSpPr>
          <p:cNvPr id="6" name="Title 1"/>
          <p:cNvSpPr txBox="1">
            <a:spLocks/>
          </p:cNvSpPr>
          <p:nvPr/>
        </p:nvSpPr>
        <p:spPr>
          <a:xfrm>
            <a:off x="533400" y="5257482"/>
            <a:ext cx="7696200" cy="1143318"/>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dirty="0"/>
              <a:t>Three faces of hunger</a:t>
            </a:r>
          </a:p>
          <a:p>
            <a:endParaRPr lang="en-US" sz="2000" dirty="0">
              <a:solidFill>
                <a:schemeClr val="tx1"/>
              </a:solidFill>
            </a:endParaRPr>
          </a:p>
          <a:p>
            <a:pPr algn="ctr"/>
            <a:r>
              <a:rPr lang="en-US" sz="2000" dirty="0">
                <a:solidFill>
                  <a:schemeClr val="tx1"/>
                </a:solidFill>
              </a:rPr>
              <a:t>Families …. Elderly citizens… Youth</a:t>
            </a:r>
            <a:endParaRPr lang="en-US" sz="2000" dirty="0"/>
          </a:p>
        </p:txBody>
      </p:sp>
    </p:spTree>
    <p:extLst>
      <p:ext uri="{BB962C8B-B14F-4D97-AF65-F5344CB8AC3E}">
        <p14:creationId xmlns:p14="http://schemas.microsoft.com/office/powerpoint/2010/main" val="285652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training</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288" y="1752599"/>
            <a:ext cx="8049312" cy="4831139"/>
          </a:xfrm>
          <a:ln>
            <a:solidFill>
              <a:srgbClr val="FF0000"/>
            </a:solidFill>
          </a:ln>
        </p:spPr>
      </p:pic>
      <p:sp>
        <p:nvSpPr>
          <p:cNvPr id="5" name="Line Callout 1 4"/>
          <p:cNvSpPr/>
          <p:nvPr/>
        </p:nvSpPr>
        <p:spPr>
          <a:xfrm>
            <a:off x="304800" y="5608320"/>
            <a:ext cx="2667000" cy="993648"/>
          </a:xfrm>
          <a:prstGeom prst="borderCallout1">
            <a:avLst>
              <a:gd name="adj1" fmla="val -93027"/>
              <a:gd name="adj2" fmla="val 94517"/>
              <a:gd name="adj3" fmla="val -2462"/>
              <a:gd name="adj4" fmla="val 50830"/>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 And you’re ready to get started!</a:t>
            </a:r>
          </a:p>
        </p:txBody>
      </p:sp>
    </p:spTree>
    <p:extLst>
      <p:ext uri="{BB962C8B-B14F-4D97-AF65-F5344CB8AC3E}">
        <p14:creationId xmlns:p14="http://schemas.microsoft.com/office/powerpoint/2010/main" val="3268877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training</a:t>
            </a:r>
          </a:p>
        </p:txBody>
      </p:sp>
      <p:sp>
        <p:nvSpPr>
          <p:cNvPr id="3" name="Content Placeholder 2"/>
          <p:cNvSpPr>
            <a:spLocks noGrp="1"/>
          </p:cNvSpPr>
          <p:nvPr>
            <p:ph idx="1"/>
          </p:nvPr>
        </p:nvSpPr>
        <p:spPr/>
        <p:txBody>
          <a:bodyPr/>
          <a:lstStyle/>
          <a:p>
            <a:pPr algn="ctr"/>
            <a:endParaRPr lang="en-US" sz="2400" dirty="0"/>
          </a:p>
          <a:p>
            <a:pPr algn="ctr"/>
            <a:r>
              <a:rPr lang="en-US" sz="2400" dirty="0"/>
              <a:t>Questions?</a:t>
            </a:r>
          </a:p>
          <a:p>
            <a:pPr algn="ctr"/>
            <a:endParaRPr lang="en-US" dirty="0"/>
          </a:p>
          <a:p>
            <a:pPr algn="ctr"/>
            <a:r>
              <a:rPr lang="en-US" dirty="0"/>
              <a:t>Try it out … </a:t>
            </a:r>
          </a:p>
          <a:p>
            <a:pPr algn="ctr"/>
            <a:r>
              <a:rPr lang="en-US" dirty="0"/>
              <a:t>… send messages to yourself if you want to practice</a:t>
            </a:r>
          </a:p>
          <a:p>
            <a:pPr algn="ctr"/>
            <a:endParaRPr lang="en-US" dirty="0"/>
          </a:p>
          <a:p>
            <a:pPr algn="ctr"/>
            <a:r>
              <a:rPr lang="en-US" dirty="0"/>
              <a:t>Contact </a:t>
            </a:r>
            <a:r>
              <a:rPr lang="en-US" dirty="0">
                <a:hlinkClick r:id="rId2"/>
              </a:rPr>
              <a:t>webwalk@crophungerwalk.org</a:t>
            </a:r>
            <a:r>
              <a:rPr lang="en-US" dirty="0"/>
              <a:t> if you have questions</a:t>
            </a:r>
          </a:p>
          <a:p>
            <a:pPr algn="ctr"/>
            <a:endParaRPr lang="en-US" dirty="0"/>
          </a:p>
          <a:p>
            <a:pPr algn="ctr"/>
            <a:r>
              <a:rPr lang="en-US" sz="2800" dirty="0">
                <a:solidFill>
                  <a:srgbClr val="FF0000"/>
                </a:solidFill>
              </a:rPr>
              <a:t>Good luck!! </a:t>
            </a:r>
          </a:p>
        </p:txBody>
      </p:sp>
    </p:spTree>
    <p:extLst>
      <p:ext uri="{BB962C8B-B14F-4D97-AF65-F5344CB8AC3E}">
        <p14:creationId xmlns:p14="http://schemas.microsoft.com/office/powerpoint/2010/main" val="3200385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Need </a:t>
            </a:r>
            <a:r>
              <a:rPr lang="en-US" sz="4400" dirty="0"/>
              <a:t>YOU</a:t>
            </a:r>
            <a:r>
              <a:rPr lang="en-US" dirty="0"/>
              <a:t>!</a:t>
            </a:r>
          </a:p>
        </p:txBody>
      </p:sp>
      <p:sp>
        <p:nvSpPr>
          <p:cNvPr id="3" name="Content Placeholder 2"/>
          <p:cNvSpPr>
            <a:spLocks noGrp="1"/>
          </p:cNvSpPr>
          <p:nvPr>
            <p:ph idx="1"/>
          </p:nvPr>
        </p:nvSpPr>
        <p:spPr>
          <a:xfrm>
            <a:off x="457200" y="1752600"/>
            <a:ext cx="5334000" cy="4724370"/>
          </a:xfrm>
        </p:spPr>
        <p:txBody>
          <a:bodyPr>
            <a:noAutofit/>
          </a:bodyPr>
          <a:lstStyle/>
          <a:p>
            <a:r>
              <a:rPr lang="en-US" dirty="0"/>
              <a:t>The need is great!</a:t>
            </a:r>
          </a:p>
          <a:p>
            <a:pPr>
              <a:spcBef>
                <a:spcPts val="600"/>
              </a:spcBef>
            </a:pPr>
            <a:r>
              <a:rPr lang="en-US" dirty="0"/>
              <a:t>CROP Hunger Walks make a difference</a:t>
            </a:r>
          </a:p>
          <a:p>
            <a:pPr marL="342900" indent="-342900">
              <a:buFont typeface="Arial" pitchFamily="34" charset="0"/>
              <a:buChar char="•"/>
            </a:pPr>
            <a:r>
              <a:rPr lang="en-US" sz="1600" b="0" dirty="0">
                <a:solidFill>
                  <a:srgbClr val="FF0000"/>
                </a:solidFill>
              </a:rPr>
              <a:t>C</a:t>
            </a:r>
            <a:r>
              <a:rPr lang="en-US" sz="1600" b="0" dirty="0"/>
              <a:t>ommunities </a:t>
            </a:r>
            <a:r>
              <a:rPr lang="en-US" sz="1600" b="0" dirty="0">
                <a:solidFill>
                  <a:srgbClr val="FF0000"/>
                </a:solidFill>
              </a:rPr>
              <a:t>R</a:t>
            </a:r>
            <a:r>
              <a:rPr lang="en-US" sz="1600" b="0" dirty="0"/>
              <a:t>esponding to </a:t>
            </a:r>
            <a:r>
              <a:rPr lang="en-US" sz="1600" b="0" dirty="0">
                <a:solidFill>
                  <a:srgbClr val="FF0000"/>
                </a:solidFill>
              </a:rPr>
              <a:t>O</a:t>
            </a:r>
            <a:r>
              <a:rPr lang="en-US" sz="1600" b="0" dirty="0"/>
              <a:t>vercome </a:t>
            </a:r>
            <a:r>
              <a:rPr lang="en-US" sz="1600" b="0" dirty="0">
                <a:solidFill>
                  <a:srgbClr val="FF0000"/>
                </a:solidFill>
              </a:rPr>
              <a:t>P</a:t>
            </a:r>
            <a:r>
              <a:rPr lang="en-US" sz="1600" b="0" dirty="0"/>
              <a:t>overty</a:t>
            </a:r>
          </a:p>
          <a:p>
            <a:pPr marL="342900" indent="-342900">
              <a:buFont typeface="Arial" pitchFamily="34" charset="0"/>
              <a:buChar char="•"/>
            </a:pPr>
            <a:r>
              <a:rPr lang="en-US" sz="1600" b="0" dirty="0"/>
              <a:t>Involve 2,000 communities across the country</a:t>
            </a:r>
          </a:p>
          <a:p>
            <a:pPr marL="342900" indent="-342900">
              <a:buFont typeface="Arial" pitchFamily="34" charset="0"/>
              <a:buChar char="•"/>
            </a:pPr>
            <a:r>
              <a:rPr lang="en-US" sz="1600" b="0" dirty="0"/>
              <a:t>Raised more than $294 million over the last 20 years</a:t>
            </a:r>
          </a:p>
          <a:p>
            <a:pPr>
              <a:spcBef>
                <a:spcPts val="600"/>
              </a:spcBef>
            </a:pPr>
            <a:r>
              <a:rPr lang="en-US" dirty="0"/>
              <a:t>CROP Walks are special</a:t>
            </a:r>
          </a:p>
          <a:p>
            <a:pPr marL="342900" indent="-342900">
              <a:buFont typeface="Arial" pitchFamily="34" charset="0"/>
              <a:buChar char="•"/>
            </a:pPr>
            <a:r>
              <a:rPr lang="en-US" sz="1600" b="0" dirty="0"/>
              <a:t>The original and “granddaddy” of charity walks</a:t>
            </a:r>
          </a:p>
          <a:p>
            <a:pPr marL="342900" indent="-342900">
              <a:buFont typeface="Arial" pitchFamily="34" charset="0"/>
              <a:buChar char="•"/>
            </a:pPr>
            <a:r>
              <a:rPr lang="en-US" sz="1600" b="0" dirty="0"/>
              <a:t>Interfaith, community—based initiatives </a:t>
            </a:r>
          </a:p>
          <a:p>
            <a:pPr marL="342900" indent="-342900">
              <a:buFont typeface="Arial" pitchFamily="34" charset="0"/>
              <a:buChar char="•"/>
            </a:pPr>
            <a:r>
              <a:rPr lang="en-US" sz="1600" b="0" dirty="0"/>
              <a:t>Raise awareness and funds </a:t>
            </a:r>
          </a:p>
          <a:p>
            <a:pPr marL="342900" indent="-342900">
              <a:buFont typeface="Arial" pitchFamily="34" charset="0"/>
              <a:buChar char="•"/>
            </a:pPr>
            <a:r>
              <a:rPr lang="en-US" sz="1600" b="0" dirty="0"/>
              <a:t>Support international relief and development, as well as local hunger-fighting effort</a:t>
            </a:r>
          </a:p>
          <a:p>
            <a:r>
              <a:rPr lang="en-US" dirty="0"/>
              <a:t>YOU can make a difference</a:t>
            </a:r>
          </a:p>
        </p:txBody>
      </p:sp>
      <p:sp>
        <p:nvSpPr>
          <p:cNvPr id="4" name="TextBox 3"/>
          <p:cNvSpPr txBox="1"/>
          <p:nvPr/>
        </p:nvSpPr>
        <p:spPr>
          <a:xfrm flipH="1">
            <a:off x="5943601" y="1752600"/>
            <a:ext cx="2667000" cy="4724370"/>
          </a:xfrm>
          <a:prstGeom prst="rect">
            <a:avLst/>
          </a:prstGeom>
          <a:noFill/>
          <a:ln>
            <a:solidFill>
              <a:srgbClr val="FF0000"/>
            </a:solidFill>
          </a:ln>
        </p:spPr>
        <p:txBody>
          <a:bodyPr wrap="square" tIns="91440" bIns="91440" rtlCol="0">
            <a:spAutoFit/>
          </a:bodyPr>
          <a:lstStyle/>
          <a:p>
            <a:pPr marL="285750" indent="-285750">
              <a:spcBef>
                <a:spcPts val="600"/>
              </a:spcBef>
              <a:spcAft>
                <a:spcPts val="600"/>
              </a:spcAft>
              <a:buFont typeface="Arial" pitchFamily="34" charset="0"/>
              <a:buChar char="•"/>
            </a:pPr>
            <a:r>
              <a:rPr lang="en-US" sz="1500" b="1" dirty="0"/>
              <a:t>$75</a:t>
            </a:r>
            <a:r>
              <a:rPr lang="en-US" sz="1500" dirty="0"/>
              <a:t> – enables 3 women to attend literacy class for a year</a:t>
            </a:r>
          </a:p>
          <a:p>
            <a:pPr marL="285750" indent="-285750">
              <a:spcBef>
                <a:spcPts val="600"/>
              </a:spcBef>
              <a:spcAft>
                <a:spcPts val="600"/>
              </a:spcAft>
              <a:buFont typeface="Arial" pitchFamily="34" charset="0"/>
              <a:buChar char="•"/>
            </a:pPr>
            <a:r>
              <a:rPr lang="en-US" sz="1500" b="1" dirty="0"/>
              <a:t>$110</a:t>
            </a:r>
            <a:r>
              <a:rPr lang="en-US" sz="1500" dirty="0"/>
              <a:t> – provides month of emergency food supplies for a family of 5</a:t>
            </a:r>
          </a:p>
          <a:p>
            <a:pPr marL="285750" indent="-285750">
              <a:spcBef>
                <a:spcPts val="600"/>
              </a:spcBef>
              <a:spcAft>
                <a:spcPts val="600"/>
              </a:spcAft>
              <a:buFont typeface="Arial" pitchFamily="34" charset="0"/>
              <a:buChar char="•"/>
            </a:pPr>
            <a:r>
              <a:rPr lang="en-US" sz="1500" b="1" dirty="0"/>
              <a:t>$140</a:t>
            </a:r>
            <a:r>
              <a:rPr lang="en-US" sz="1500" dirty="0"/>
              <a:t> – gives a struggling farm family a new source of income:  a pair of pigs</a:t>
            </a:r>
          </a:p>
          <a:p>
            <a:pPr marL="285750" indent="-285750">
              <a:spcBef>
                <a:spcPts val="600"/>
              </a:spcBef>
              <a:spcAft>
                <a:spcPts val="600"/>
              </a:spcAft>
              <a:buFont typeface="Arial" pitchFamily="34" charset="0"/>
              <a:buChar char="•"/>
            </a:pPr>
            <a:r>
              <a:rPr lang="en-US" sz="1500" b="1" dirty="0"/>
              <a:t>$350</a:t>
            </a:r>
            <a:r>
              <a:rPr lang="en-US" sz="1500" dirty="0"/>
              <a:t> – enables a child-headed household of AIDS orphans to receive vocational training</a:t>
            </a:r>
          </a:p>
          <a:p>
            <a:pPr marL="285750" indent="-285750">
              <a:spcBef>
                <a:spcPts val="600"/>
              </a:spcBef>
              <a:spcAft>
                <a:spcPts val="600"/>
              </a:spcAft>
              <a:buFont typeface="Arial" pitchFamily="34" charset="0"/>
              <a:buChar char="•"/>
            </a:pPr>
            <a:r>
              <a:rPr lang="en-US" sz="1500" b="1" dirty="0"/>
              <a:t>$1,050</a:t>
            </a:r>
            <a:r>
              <a:rPr lang="en-US" sz="1500" dirty="0"/>
              <a:t> – supports community-based health, hygiene and sanitation training</a:t>
            </a:r>
          </a:p>
        </p:txBody>
      </p:sp>
    </p:spTree>
    <p:extLst>
      <p:ext uri="{BB962C8B-B14F-4D97-AF65-F5344CB8AC3E}">
        <p14:creationId xmlns:p14="http://schemas.microsoft.com/office/powerpoint/2010/main" val="45119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we walk</a:t>
            </a:r>
          </a:p>
        </p:txBody>
      </p:sp>
      <p:sp>
        <p:nvSpPr>
          <p:cNvPr id="3" name="Content Placeholder 2"/>
          <p:cNvSpPr>
            <a:spLocks noGrp="1"/>
          </p:cNvSpPr>
          <p:nvPr>
            <p:ph idx="1"/>
          </p:nvPr>
        </p:nvSpPr>
        <p:spPr>
          <a:xfrm>
            <a:off x="457200" y="1570037"/>
            <a:ext cx="8001000" cy="4373563"/>
          </a:xfrm>
        </p:spPr>
        <p:txBody>
          <a:bodyPr>
            <a:noAutofit/>
          </a:bodyPr>
          <a:lstStyle/>
          <a:p>
            <a:r>
              <a:rPr lang="en-US" sz="1800" dirty="0"/>
              <a:t>To raise awareness</a:t>
            </a:r>
            <a:endParaRPr lang="en-US" sz="900" dirty="0"/>
          </a:p>
          <a:p>
            <a:pPr marL="284163" indent="-284163">
              <a:buFont typeface="Arial" pitchFamily="34" charset="0"/>
              <a:buChar char="•"/>
            </a:pPr>
            <a:r>
              <a:rPr lang="en-US" sz="1200" b="0" dirty="0"/>
              <a:t>Hungry people in developing countries typically walk 6 miles a day to get food, water and fuel, and to take their goods to market</a:t>
            </a:r>
          </a:p>
          <a:p>
            <a:pPr marL="284163" indent="-284163">
              <a:buFont typeface="Arial" pitchFamily="34" charset="0"/>
              <a:buChar char="•"/>
            </a:pPr>
            <a:r>
              <a:rPr lang="en-US" sz="1200" b="0" dirty="0"/>
              <a:t>We walk in solidarity with their struggle for existence</a:t>
            </a:r>
          </a:p>
          <a:p>
            <a:pPr marL="274320" lvl="1" indent="0">
              <a:spcAft>
                <a:spcPts val="600"/>
              </a:spcAft>
              <a:buNone/>
            </a:pPr>
            <a:r>
              <a:rPr lang="en-US" sz="1200" dirty="0"/>
              <a:t>The Chicago CROP Hunger Walk is one of the few 10K (6.2 mile) walks in the country to re-enact the walk millions must make each day for basic water and food.  We truly want to "walk in their footsteps" and share their journey.  The walk requires extra effort and time, but we want to "walk the walk" for one day and raise awareness to their suffering and sacrifice in a world of mercy and plenty.  In addition to the 10 K route along the lake front, there is a family-friendly 2 mile walk for those with shorter legs or time constraints. </a:t>
            </a:r>
          </a:p>
          <a:p>
            <a:pPr marL="284163" indent="-284163">
              <a:buFont typeface="Arial" pitchFamily="34" charset="0"/>
              <a:buChar char="•"/>
            </a:pPr>
            <a:r>
              <a:rPr lang="en-US" sz="1200" dirty="0"/>
              <a:t>We walk because they walk!</a:t>
            </a:r>
          </a:p>
          <a:p>
            <a:r>
              <a:rPr lang="en-US" sz="1800" dirty="0"/>
              <a:t>To raise funds</a:t>
            </a:r>
          </a:p>
          <a:p>
            <a:pPr marL="284163" indent="-284163">
              <a:spcAft>
                <a:spcPts val="300"/>
              </a:spcAft>
              <a:buFont typeface="Arial" pitchFamily="34" charset="0"/>
              <a:buChar char="•"/>
            </a:pPr>
            <a:r>
              <a:rPr lang="en-US" sz="1200" b="0" dirty="0"/>
              <a:t>Last year's walk raised a little over $45,000 to support Church World Service programs across the globe, as well as four Chicago-based agencies:</a:t>
            </a:r>
          </a:p>
          <a:p>
            <a:pPr marL="969963" lvl="2" indent="-284163">
              <a:spcBef>
                <a:spcPts val="100"/>
              </a:spcBef>
            </a:pPr>
            <a:r>
              <a:rPr lang="en-US" sz="1200" dirty="0"/>
              <a:t> A Just Harvest</a:t>
            </a:r>
          </a:p>
          <a:p>
            <a:pPr marL="969963" lvl="2" indent="-284163">
              <a:spcBef>
                <a:spcPts val="100"/>
              </a:spcBef>
            </a:pPr>
            <a:r>
              <a:rPr lang="en-US" sz="1200" dirty="0"/>
              <a:t>The Episcopal Hunger Committee		</a:t>
            </a:r>
          </a:p>
          <a:p>
            <a:pPr marL="969963" lvl="2" indent="-284163">
              <a:spcBef>
                <a:spcPts val="100"/>
              </a:spcBef>
            </a:pPr>
            <a:r>
              <a:rPr lang="en-US" sz="1200" dirty="0"/>
              <a:t>Lakeview Pantry</a:t>
            </a:r>
          </a:p>
          <a:p>
            <a:pPr marL="969963" lvl="2" indent="-284163">
              <a:spcBef>
                <a:spcPts val="100"/>
              </a:spcBef>
            </a:pPr>
            <a:r>
              <a:rPr lang="en-US" sz="1200" dirty="0"/>
              <a:t>Second Presbyterian</a:t>
            </a:r>
          </a:p>
          <a:p>
            <a:pPr marL="969963" lvl="2" indent="-284163">
              <a:spcBef>
                <a:spcPts val="100"/>
              </a:spcBef>
            </a:pPr>
            <a:r>
              <a:rPr lang="en-US" sz="1200" dirty="0"/>
              <a:t>South Loop Campus Ministry</a:t>
            </a:r>
          </a:p>
          <a:p>
            <a:pPr marL="284163" indent="-284163">
              <a:spcBef>
                <a:spcPts val="600"/>
              </a:spcBef>
              <a:buFont typeface="Arial" pitchFamily="34" charset="0"/>
              <a:buChar char="•"/>
            </a:pPr>
            <a:r>
              <a:rPr lang="en-US" sz="1200" dirty="0"/>
              <a:t>This year’s funds will bring our 36 year total to over $1.7 million </a:t>
            </a:r>
          </a:p>
          <a:p>
            <a:r>
              <a:rPr lang="en-US" sz="1800" dirty="0"/>
              <a:t>To address the root causes of hunger at home and abroad</a:t>
            </a:r>
          </a:p>
          <a:p>
            <a:br>
              <a:rPr lang="en-US" sz="900" dirty="0"/>
            </a:br>
            <a:endParaRPr lang="en-US" sz="900" dirty="0"/>
          </a:p>
          <a:p>
            <a:endParaRPr lang="en-US" sz="900" dirty="0"/>
          </a:p>
          <a:p>
            <a:endParaRPr lang="en-US" sz="900" dirty="0"/>
          </a:p>
          <a:p>
            <a:endParaRPr lang="en-US" sz="600" dirty="0"/>
          </a:p>
        </p:txBody>
      </p:sp>
    </p:spTree>
    <p:extLst>
      <p:ext uri="{BB962C8B-B14F-4D97-AF65-F5344CB8AC3E}">
        <p14:creationId xmlns:p14="http://schemas.microsoft.com/office/powerpoint/2010/main" val="40597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096000" cy="1371600"/>
          </a:xfrm>
        </p:spPr>
        <p:txBody>
          <a:bodyPr>
            <a:noAutofit/>
          </a:bodyPr>
          <a:lstStyle/>
          <a:p>
            <a:r>
              <a:rPr lang="en-US" sz="3200" dirty="0"/>
              <a:t>we walk … to fund global programs</a:t>
            </a:r>
          </a:p>
        </p:txBody>
      </p:sp>
      <p:sp>
        <p:nvSpPr>
          <p:cNvPr id="3" name="Content Placeholder 2"/>
          <p:cNvSpPr>
            <a:spLocks noGrp="1"/>
          </p:cNvSpPr>
          <p:nvPr>
            <p:ph idx="1"/>
          </p:nvPr>
        </p:nvSpPr>
        <p:spPr>
          <a:xfrm>
            <a:off x="3657600" y="1752600"/>
            <a:ext cx="5105400" cy="4648200"/>
          </a:xfrm>
        </p:spPr>
        <p:txBody>
          <a:bodyPr>
            <a:noAutofit/>
          </a:bodyPr>
          <a:lstStyle/>
          <a:p>
            <a:pPr marL="173038" indent="-173038">
              <a:spcBef>
                <a:spcPts val="600"/>
              </a:spcBef>
              <a:spcAft>
                <a:spcPts val="200"/>
              </a:spcAft>
              <a:buFont typeface="Arial" pitchFamily="34" charset="0"/>
              <a:buChar char="•"/>
            </a:pPr>
            <a:r>
              <a:rPr lang="en-US" sz="1400" dirty="0">
                <a:hlinkClick r:id="rId3" tooltip="Hunger and Malnutrition"/>
              </a:rPr>
              <a:t>ADVOCACY</a:t>
            </a:r>
          </a:p>
          <a:p>
            <a:pPr marL="182563" lvl="1" indent="-6350">
              <a:spcBef>
                <a:spcPts val="600"/>
              </a:spcBef>
              <a:spcAft>
                <a:spcPts val="200"/>
              </a:spcAft>
              <a:buNone/>
            </a:pPr>
            <a:r>
              <a:rPr lang="en-US" sz="1200" b="1" dirty="0"/>
              <a:t>Addressing the policies and prejudices that keep the world’s vulnerable in poverty</a:t>
            </a:r>
            <a:endParaRPr lang="en-US" sz="1400" dirty="0">
              <a:hlinkClick r:id="rId3" tooltip="Hunger and Malnutrition"/>
            </a:endParaRPr>
          </a:p>
          <a:p>
            <a:pPr marL="173038" indent="-173038">
              <a:spcBef>
                <a:spcPts val="1400"/>
              </a:spcBef>
              <a:spcAft>
                <a:spcPts val="200"/>
              </a:spcAft>
              <a:buFont typeface="Arial" pitchFamily="34" charset="0"/>
              <a:buChar char="•"/>
            </a:pPr>
            <a:r>
              <a:rPr lang="en-US" sz="1400" dirty="0">
                <a:hlinkClick r:id="rId3" tooltip="Hunger and Malnutrition"/>
              </a:rPr>
              <a:t>EMERGENCIES</a:t>
            </a:r>
          </a:p>
          <a:p>
            <a:pPr marL="685800" lvl="2" indent="-509588">
              <a:spcBef>
                <a:spcPts val="600"/>
              </a:spcBef>
              <a:spcAft>
                <a:spcPts val="200"/>
              </a:spcAft>
              <a:buClrTx/>
              <a:buNone/>
            </a:pPr>
            <a:r>
              <a:rPr lang="en-US" sz="1200" b="1" dirty="0"/>
              <a:t>Providing immediate and long term help in crises</a:t>
            </a:r>
          </a:p>
          <a:p>
            <a:pPr marL="339725" lvl="2" indent="-163513">
              <a:spcBef>
                <a:spcPts val="200"/>
              </a:spcBef>
              <a:spcAft>
                <a:spcPts val="200"/>
              </a:spcAft>
              <a:buClrTx/>
            </a:pPr>
            <a:r>
              <a:rPr lang="en-US" sz="1200" dirty="0">
                <a:hlinkClick r:id="rId3" tooltip="Hunger and Malnutrition"/>
              </a:rPr>
              <a:t>Disaster Preparedness </a:t>
            </a:r>
          </a:p>
          <a:p>
            <a:pPr marL="339725" lvl="2" indent="-163513">
              <a:spcBef>
                <a:spcPts val="200"/>
              </a:spcBef>
              <a:spcAft>
                <a:spcPts val="200"/>
              </a:spcAft>
              <a:buClrTx/>
            </a:pPr>
            <a:r>
              <a:rPr lang="en-US" sz="1200" b="1" dirty="0">
                <a:hlinkClick r:id="rId3" tooltip="Hunger and Malnutrition"/>
              </a:rPr>
              <a:t>Immediate Response </a:t>
            </a:r>
          </a:p>
          <a:p>
            <a:pPr marL="339725" lvl="2" indent="-163513">
              <a:spcBef>
                <a:spcPts val="200"/>
              </a:spcBef>
              <a:spcAft>
                <a:spcPts val="200"/>
              </a:spcAft>
              <a:buClrTx/>
            </a:pPr>
            <a:r>
              <a:rPr lang="en-US" sz="1200" b="1" dirty="0">
                <a:hlinkClick r:id="rId3" tooltip="Hunger and Malnutrition"/>
              </a:rPr>
              <a:t>Long-Term Recovery</a:t>
            </a:r>
            <a:endParaRPr lang="en-US" sz="1400" b="1" dirty="0">
              <a:hlinkClick r:id="rId3" tooltip="Hunger and Malnutrition"/>
            </a:endParaRPr>
          </a:p>
          <a:p>
            <a:pPr marL="173038" indent="-173038">
              <a:spcBef>
                <a:spcPts val="1400"/>
              </a:spcBef>
              <a:spcAft>
                <a:spcPts val="200"/>
              </a:spcAft>
              <a:buFont typeface="Arial" pitchFamily="34" charset="0"/>
              <a:buChar char="•"/>
            </a:pPr>
            <a:r>
              <a:rPr lang="en-US" sz="1400" dirty="0">
                <a:hlinkClick r:id="rId3" tooltip="Hunger and Malnutrition"/>
              </a:rPr>
              <a:t>GLOBAL DEVELOPMENT</a:t>
            </a:r>
          </a:p>
          <a:p>
            <a:pPr marL="176213">
              <a:spcBef>
                <a:spcPts val="600"/>
              </a:spcBef>
              <a:spcAft>
                <a:spcPts val="200"/>
              </a:spcAft>
            </a:pPr>
            <a:r>
              <a:rPr lang="en-US" sz="1200" dirty="0"/>
              <a:t>Helping communities to access to food, water and address other challenges</a:t>
            </a:r>
          </a:p>
          <a:p>
            <a:pPr marL="350838" lvl="1" indent="-182563">
              <a:spcBef>
                <a:spcPts val="200"/>
              </a:spcBef>
              <a:spcAft>
                <a:spcPts val="200"/>
              </a:spcAft>
            </a:pPr>
            <a:r>
              <a:rPr lang="en-US" sz="1200" dirty="0">
                <a:hlinkClick r:id="rId3" tooltip="Hunger and Malnutrition"/>
              </a:rPr>
              <a:t>Community Development</a:t>
            </a:r>
          </a:p>
          <a:p>
            <a:pPr marL="350838" lvl="1" indent="-182563">
              <a:spcBef>
                <a:spcPts val="200"/>
              </a:spcBef>
              <a:spcAft>
                <a:spcPts val="200"/>
              </a:spcAft>
            </a:pPr>
            <a:r>
              <a:rPr lang="en-US" sz="1200" b="1" dirty="0">
                <a:hlinkClick r:id="rId3" tooltip="Hunger and Malnutrition"/>
              </a:rPr>
              <a:t>Food Security </a:t>
            </a:r>
          </a:p>
          <a:p>
            <a:pPr marL="350838" lvl="1" indent="-182563">
              <a:spcBef>
                <a:spcPts val="200"/>
              </a:spcBef>
              <a:spcAft>
                <a:spcPts val="200"/>
              </a:spcAft>
            </a:pPr>
            <a:r>
              <a:rPr lang="en-US" sz="1200" b="1" dirty="0">
                <a:hlinkClick r:id="rId3" tooltip="Hunger and Malnutrition"/>
              </a:rPr>
              <a:t>Water</a:t>
            </a:r>
          </a:p>
          <a:p>
            <a:pPr marL="350838" lvl="1" indent="-182563">
              <a:spcBef>
                <a:spcPts val="200"/>
              </a:spcBef>
              <a:spcAft>
                <a:spcPts val="200"/>
              </a:spcAft>
            </a:pPr>
            <a:r>
              <a:rPr lang="en-US" sz="1200" b="1" dirty="0">
                <a:hlinkClick r:id="rId3" tooltip="Hunger and Malnutrition"/>
              </a:rPr>
              <a:t>Women &amp; Children</a:t>
            </a:r>
            <a:endParaRPr lang="en-US" sz="1400" b="1" dirty="0">
              <a:hlinkClick r:id="rId3" tooltip="Hunger and Malnutrition"/>
            </a:endParaRPr>
          </a:p>
          <a:p>
            <a:pPr marL="173038" indent="-173038">
              <a:spcBef>
                <a:spcPts val="1400"/>
              </a:spcBef>
              <a:spcAft>
                <a:spcPts val="200"/>
              </a:spcAft>
              <a:buFont typeface="Arial" pitchFamily="34" charset="0"/>
              <a:buChar char="•"/>
            </a:pPr>
            <a:r>
              <a:rPr lang="en-US" sz="1400" dirty="0">
                <a:hlinkClick r:id="rId3" tooltip="Hunger and Malnutrition"/>
              </a:rPr>
              <a:t>REFUGEES AND IMMIGRANTS</a:t>
            </a:r>
          </a:p>
          <a:p>
            <a:pPr marL="176213">
              <a:spcBef>
                <a:spcPts val="600"/>
              </a:spcBef>
              <a:spcAft>
                <a:spcPts val="200"/>
              </a:spcAft>
            </a:pPr>
            <a:r>
              <a:rPr lang="en-US" sz="1200" dirty="0"/>
              <a:t>Accompanying those who are searching for a safer, more secure home</a:t>
            </a:r>
            <a:endParaRPr lang="en-US" sz="1200" dirty="0">
              <a:hlinkClick r:id="rId3" tooltip="Hunger and Malnutrition"/>
            </a:endParaRPr>
          </a:p>
        </p:txBody>
      </p:sp>
      <p:sp>
        <p:nvSpPr>
          <p:cNvPr id="4" name="TextBox 3"/>
          <p:cNvSpPr txBox="1"/>
          <p:nvPr/>
        </p:nvSpPr>
        <p:spPr>
          <a:xfrm>
            <a:off x="533400" y="1704975"/>
            <a:ext cx="3048000" cy="4924425"/>
          </a:xfrm>
          <a:prstGeom prst="rect">
            <a:avLst/>
          </a:prstGeom>
          <a:noFill/>
          <a:ln>
            <a:solidFill>
              <a:srgbClr val="FF0000"/>
            </a:solidFill>
          </a:ln>
        </p:spPr>
        <p:txBody>
          <a:bodyPr wrap="square" tIns="91440" bIns="91440" rtlCol="0">
            <a:spAutoFit/>
          </a:bodyPr>
          <a:lstStyle/>
          <a:p>
            <a:r>
              <a:rPr lang="en-US" sz="1400" dirty="0"/>
              <a:t>CWS/CROP Walk’s roots are in feeding the hungry. Our future is in ensuring sustainable access to proper, nutritious food.</a:t>
            </a:r>
            <a:br>
              <a:rPr lang="en-US" sz="1400" dirty="0"/>
            </a:br>
            <a:br>
              <a:rPr lang="en-US" sz="1400" dirty="0"/>
            </a:br>
            <a:r>
              <a:rPr lang="en-US" sz="1400" dirty="0"/>
              <a:t>How?!</a:t>
            </a:r>
          </a:p>
          <a:p>
            <a:endParaRPr lang="en-US" sz="1400" dirty="0"/>
          </a:p>
          <a:p>
            <a:r>
              <a:rPr lang="en-US" sz="1400" dirty="0"/>
              <a:t>A community garden? Training on feeding infants healthy food?  The truth is, no single effort will eradicate hunger. In some areas, agricultural solutions can help families grow healthier food. Yet in reality most of the world’s poor buy their food, which prompts us to look deeper at the root causes of hunger. Sometimes a clean water source will help. Other times discrimination blocks access to employment, meaning a small business grant or loan in the short term can help a whole family eat for years.</a:t>
            </a:r>
          </a:p>
        </p:txBody>
      </p:sp>
      <p:sp>
        <p:nvSpPr>
          <p:cNvPr id="5" name="Oval 4"/>
          <p:cNvSpPr/>
          <p:nvPr/>
        </p:nvSpPr>
        <p:spPr>
          <a:xfrm>
            <a:off x="3657600" y="4648200"/>
            <a:ext cx="2362200" cy="11430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733800" y="3124200"/>
            <a:ext cx="2209800" cy="914400"/>
          </a:xfrm>
          <a:prstGeom prst="ellipse">
            <a:avLst/>
          </a:prstGeom>
          <a:no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554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324600" cy="1371600"/>
          </a:xfrm>
        </p:spPr>
        <p:txBody>
          <a:bodyPr>
            <a:normAutofit fontScale="90000"/>
          </a:bodyPr>
          <a:lstStyle/>
          <a:p>
            <a:r>
              <a:rPr lang="en-US" dirty="0"/>
              <a:t>we walk … to support Local agencies</a:t>
            </a:r>
          </a:p>
        </p:txBody>
      </p:sp>
      <p:sp>
        <p:nvSpPr>
          <p:cNvPr id="3" name="Content Placeholder 2"/>
          <p:cNvSpPr>
            <a:spLocks noGrp="1"/>
          </p:cNvSpPr>
          <p:nvPr>
            <p:ph idx="1"/>
          </p:nvPr>
        </p:nvSpPr>
        <p:spPr>
          <a:xfrm>
            <a:off x="533400" y="1600200"/>
            <a:ext cx="8305800" cy="4876800"/>
          </a:xfrm>
        </p:spPr>
        <p:txBody>
          <a:bodyPr>
            <a:noAutofit/>
          </a:bodyPr>
          <a:lstStyle/>
          <a:p>
            <a:pPr>
              <a:spcBef>
                <a:spcPts val="600"/>
              </a:spcBef>
              <a:spcAft>
                <a:spcPts val="300"/>
              </a:spcAft>
            </a:pPr>
            <a:r>
              <a:rPr lang="en-US" sz="1600" dirty="0"/>
              <a:t>A Just Harvest </a:t>
            </a:r>
            <a:r>
              <a:rPr lang="en-US" sz="1400" dirty="0"/>
              <a:t>– </a:t>
            </a:r>
            <a:r>
              <a:rPr lang="en-US" sz="1400" dirty="0">
                <a:hlinkClick r:id="rId3"/>
              </a:rPr>
              <a:t>http://www.ajustharvest.org</a:t>
            </a:r>
            <a:r>
              <a:rPr lang="en-US" sz="1400" dirty="0"/>
              <a:t> </a:t>
            </a:r>
          </a:p>
          <a:p>
            <a:pPr>
              <a:lnSpc>
                <a:spcPts val="1700"/>
              </a:lnSpc>
              <a:spcBef>
                <a:spcPts val="600"/>
              </a:spcBef>
              <a:spcAft>
                <a:spcPts val="300"/>
              </a:spcAft>
            </a:pPr>
            <a:r>
              <a:rPr lang="en-US" sz="1400" b="0" dirty="0"/>
              <a:t>A Just Harvest is </a:t>
            </a:r>
            <a:r>
              <a:rPr lang="en-US" sz="1400" dirty="0"/>
              <a:t>a resource to people in need 365 days a year. </a:t>
            </a:r>
            <a:r>
              <a:rPr lang="en-US" sz="1400" b="0" dirty="0"/>
              <a:t>In 2007, prior to the recession, they served 39,439 meals and distributed 100,000 pounds of food.  Last year, they served over 54,000 meals.  </a:t>
            </a:r>
            <a:r>
              <a:rPr lang="en-US" sz="1400" dirty="0"/>
              <a:t>Their Community Kitchen is the largest and only self-standing community soup kitchen in the Chicago metro area. </a:t>
            </a:r>
            <a:r>
              <a:rPr lang="en-US" sz="1400" b="0" dirty="0"/>
              <a:t> It serves hot, nutritious meals to anyone in need and hosts </a:t>
            </a:r>
            <a:r>
              <a:rPr lang="en-US" sz="1400" dirty="0"/>
              <a:t>the Greater Chicago Food Depository’s </a:t>
            </a:r>
            <a:r>
              <a:rPr lang="en-US" sz="1400" dirty="0" err="1"/>
              <a:t>Producemobile</a:t>
            </a:r>
            <a:r>
              <a:rPr lang="en-US" sz="1400" b="0" dirty="0"/>
              <a:t>, which</a:t>
            </a:r>
            <a:r>
              <a:rPr lang="en-US" sz="1400" dirty="0"/>
              <a:t> distributes several thousand pounds of fruit and vegetables to more than 200 families.  </a:t>
            </a:r>
            <a:r>
              <a:rPr lang="en-US" sz="1400" b="0" dirty="0"/>
              <a:t>In addition to feeding hungry people, </a:t>
            </a:r>
            <a:r>
              <a:rPr lang="en-US" sz="1400" dirty="0"/>
              <a:t>A Just Harvest feeds our common hunger for hope, for fellowship, and for community.  It feeds people’s hunger to serve, to improve our communities, to be creative, and to be powerful agents for justice.  </a:t>
            </a:r>
            <a:r>
              <a:rPr lang="en-US" sz="1400" b="0" dirty="0"/>
              <a:t>A Just Harvest recently made a </a:t>
            </a:r>
            <a:r>
              <a:rPr lang="en-US" sz="1400" dirty="0"/>
              <a:t>commitment to addressing the root causes of hunger and poverty</a:t>
            </a:r>
            <a:r>
              <a:rPr lang="en-US" sz="1400" b="0" dirty="0"/>
              <a:t> – via </a:t>
            </a:r>
            <a:r>
              <a:rPr lang="en-US" sz="1400" b="0" u="sng" dirty="0">
                <a:hlinkClick r:id="rId4" tooltip="Organizing for a Fair Economy"/>
              </a:rPr>
              <a:t>Northside P.O.W.E.R.’s community organizing</a:t>
            </a:r>
            <a:r>
              <a:rPr lang="en-US" sz="1400" b="0" dirty="0"/>
              <a:t> and </a:t>
            </a:r>
            <a:r>
              <a:rPr lang="en-US" sz="1400" b="0" u="sng" dirty="0">
                <a:hlinkClick r:id="rId5" tooltip="Creating Economic Development"/>
              </a:rPr>
              <a:t>The Genesis Project’s economic development initiatives</a:t>
            </a:r>
            <a:r>
              <a:rPr lang="en-US" sz="1400" b="0" dirty="0"/>
              <a:t>  – while continuing to meet people’s immediate need for food.</a:t>
            </a:r>
          </a:p>
          <a:p>
            <a:pPr>
              <a:spcBef>
                <a:spcPts val="600"/>
              </a:spcBef>
              <a:spcAft>
                <a:spcPts val="300"/>
              </a:spcAft>
            </a:pPr>
            <a:endParaRPr lang="en-US" sz="1800" dirty="0"/>
          </a:p>
          <a:p>
            <a:pPr>
              <a:spcBef>
                <a:spcPts val="600"/>
              </a:spcBef>
              <a:spcAft>
                <a:spcPts val="300"/>
              </a:spcAft>
            </a:pPr>
            <a:r>
              <a:rPr lang="en-US" sz="1600" dirty="0"/>
              <a:t>The Episcopal Hunger Committee </a:t>
            </a:r>
            <a:r>
              <a:rPr lang="en-US" sz="1400" dirty="0"/>
              <a:t>– </a:t>
            </a:r>
            <a:r>
              <a:rPr lang="en-US" sz="1400" dirty="0">
                <a:hlinkClick r:id="rId6"/>
              </a:rPr>
              <a:t>http://www.episcopalchicago.org/at-work-in-the-world/hunger</a:t>
            </a:r>
            <a:r>
              <a:rPr lang="en-US" sz="1400" dirty="0"/>
              <a:t> </a:t>
            </a:r>
            <a:endParaRPr lang="en-US" sz="1600" dirty="0"/>
          </a:p>
          <a:p>
            <a:pPr>
              <a:lnSpc>
                <a:spcPts val="1710"/>
              </a:lnSpc>
              <a:spcBef>
                <a:spcPts val="600"/>
              </a:spcBef>
              <a:spcAft>
                <a:spcPts val="300"/>
              </a:spcAft>
            </a:pPr>
            <a:r>
              <a:rPr lang="en-US" sz="1400" b="0" dirty="0"/>
              <a:t>The Episcopal Hunger Committee distributes grants to hunger ministries affiliated with our diocese’s congregations in Chicago: </a:t>
            </a:r>
            <a:r>
              <a:rPr lang="en-US" sz="1400" dirty="0"/>
              <a:t>food pantries, hot meal programs, and similar food ministries</a:t>
            </a:r>
            <a:r>
              <a:rPr lang="en-US" sz="1400" b="0" dirty="0"/>
              <a:t>.  Examples of the programs they support include the Church of the Advent Saturday Lunch Program, Ravenswood Community Services, and St. James Cathedral Just Meals Ministry.</a:t>
            </a:r>
          </a:p>
        </p:txBody>
      </p:sp>
    </p:spTree>
    <p:extLst>
      <p:ext uri="{BB962C8B-B14F-4D97-AF65-F5344CB8AC3E}">
        <p14:creationId xmlns:p14="http://schemas.microsoft.com/office/powerpoint/2010/main" val="3979982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324600" cy="1371600"/>
          </a:xfrm>
        </p:spPr>
        <p:txBody>
          <a:bodyPr>
            <a:normAutofit fontScale="90000"/>
          </a:bodyPr>
          <a:lstStyle/>
          <a:p>
            <a:r>
              <a:rPr lang="en-US" dirty="0"/>
              <a:t>we walk … to support Local agencies</a:t>
            </a:r>
          </a:p>
        </p:txBody>
      </p:sp>
      <p:sp>
        <p:nvSpPr>
          <p:cNvPr id="3" name="Content Placeholder 2"/>
          <p:cNvSpPr>
            <a:spLocks noGrp="1"/>
          </p:cNvSpPr>
          <p:nvPr>
            <p:ph idx="1"/>
          </p:nvPr>
        </p:nvSpPr>
        <p:spPr>
          <a:xfrm>
            <a:off x="533400" y="1905000"/>
            <a:ext cx="8305800" cy="4876800"/>
          </a:xfrm>
        </p:spPr>
        <p:txBody>
          <a:bodyPr>
            <a:noAutofit/>
          </a:bodyPr>
          <a:lstStyle/>
          <a:p>
            <a:pPr lvl="0"/>
            <a:r>
              <a:rPr lang="en-US" sz="1600" dirty="0"/>
              <a:t>Lakeview Pantry – </a:t>
            </a:r>
            <a:r>
              <a:rPr lang="en-US" sz="1600" u="sng" dirty="0">
                <a:hlinkClick r:id="rId3"/>
              </a:rPr>
              <a:t>http://www.lakeviewpantry.org</a:t>
            </a:r>
            <a:r>
              <a:rPr lang="en-US" sz="1600" dirty="0"/>
              <a:t>   </a:t>
            </a:r>
          </a:p>
          <a:p>
            <a:r>
              <a:rPr lang="en-US" sz="1600" dirty="0"/>
              <a:t>Lakeview Pantry’s main “business” is distributing food to neighbors in need</a:t>
            </a:r>
            <a:r>
              <a:rPr lang="en-US" sz="1600" b="0" dirty="0"/>
              <a:t>. The Pantry </a:t>
            </a:r>
            <a:r>
              <a:rPr lang="en-US" sz="1600" dirty="0"/>
              <a:t>distributed more than 1.6 million pounds of food in 2016</a:t>
            </a:r>
            <a:r>
              <a:rPr lang="en-US" sz="1600" b="0" dirty="0"/>
              <a:t> through its two service sites and Home Delivery program and recently expanded its services boundaries northward, given the great need and lack of resources in the Uptown neighborhood. Their Social Services program provides case management, client-centered events and a newly launched mental health counseling program.</a:t>
            </a:r>
          </a:p>
          <a:p>
            <a:pPr lvl="0"/>
            <a:endParaRPr lang="en-US" sz="1600" dirty="0"/>
          </a:p>
          <a:p>
            <a:pPr lvl="0"/>
            <a:r>
              <a:rPr lang="en-US" sz="1600" dirty="0"/>
              <a:t>Second Presbyterian Church of Chicago – </a:t>
            </a:r>
            <a:r>
              <a:rPr lang="en-US" sz="1600" u="sng" dirty="0">
                <a:hlinkClick r:id="rId4"/>
              </a:rPr>
              <a:t>http://www.2ndpresbyterian.org</a:t>
            </a:r>
            <a:r>
              <a:rPr lang="en-US" sz="1600" dirty="0"/>
              <a:t> </a:t>
            </a:r>
          </a:p>
          <a:p>
            <a:r>
              <a:rPr lang="en-US" sz="1600" dirty="0"/>
              <a:t>The Lunch Bag Program at Second Presbyterian serves lunches to approximately 70 people each day, Tuesday through Friday, or over 14,000 lunches each year</a:t>
            </a:r>
            <a:r>
              <a:rPr lang="en-US" sz="1600" b="0" dirty="0"/>
              <a:t>.  Their guests include both homeless, as well as individuals and families struggling to make ends meet.  Located in the South Loop, the Second Presbyterian Church of Chicago is a multi-cultural community of faith, celebrating its 175</a:t>
            </a:r>
            <a:r>
              <a:rPr lang="en-US" sz="1600" b="0" baseline="30000" dirty="0"/>
              <a:t>th</a:t>
            </a:r>
            <a:r>
              <a:rPr lang="en-US" sz="1600" b="0" dirty="0"/>
              <a:t> anniversary this year, and the Chicago CROP Hunger Walk is thrilled to be holding its historic 35</a:t>
            </a:r>
            <a:r>
              <a:rPr lang="en-US" sz="1600" b="0" baseline="30000" dirty="0"/>
              <a:t>th</a:t>
            </a:r>
            <a:r>
              <a:rPr lang="en-US" sz="1600" b="0" dirty="0"/>
              <a:t> Walk at this historic site.</a:t>
            </a:r>
          </a:p>
          <a:p>
            <a:endParaRPr lang="en-US" sz="1600" b="0" dirty="0"/>
          </a:p>
          <a:p>
            <a:r>
              <a:rPr lang="en-US" sz="1600" dirty="0"/>
              <a:t> </a:t>
            </a:r>
          </a:p>
        </p:txBody>
      </p:sp>
    </p:spTree>
    <p:extLst>
      <p:ext uri="{BB962C8B-B14F-4D97-AF65-F5344CB8AC3E}">
        <p14:creationId xmlns:p14="http://schemas.microsoft.com/office/powerpoint/2010/main" val="25286223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4194</TotalTime>
  <Words>2834</Words>
  <Application>Microsoft Macintosh PowerPoint</Application>
  <PresentationFormat>On-screen Show (4:3)</PresentationFormat>
  <Paragraphs>357</Paragraphs>
  <Slides>41</Slides>
  <Notes>12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Arial Black</vt:lpstr>
      <vt:lpstr>Calibri</vt:lpstr>
      <vt:lpstr>Essential</vt:lpstr>
      <vt:lpstr>2018 Chicago CROP hunger Walk  October 14,  2018 - 2:15 Step off from 2nd PRESBYTERIAN of Chicago  </vt:lpstr>
      <vt:lpstr>The need is great</vt:lpstr>
      <vt:lpstr>Is America hungry?</vt:lpstr>
      <vt:lpstr>Is Chicago hungry?</vt:lpstr>
      <vt:lpstr>We Need YOU!</vt:lpstr>
      <vt:lpstr>Why we walk</vt:lpstr>
      <vt:lpstr>we walk … to fund global programs</vt:lpstr>
      <vt:lpstr>we walk … to support Local agencies</vt:lpstr>
      <vt:lpstr>we walk … to support Local agencies</vt:lpstr>
      <vt:lpstr>we walk … to support Local agencies</vt:lpstr>
      <vt:lpstr>2018 Chicago CROP hunger Walk - Details</vt:lpstr>
      <vt:lpstr>2018 Chicago crop hunger walk - route</vt:lpstr>
      <vt:lpstr>8 steps to success</vt:lpstr>
      <vt:lpstr>Walk on the web</vt:lpstr>
      <vt:lpstr>Sample communication plan</vt:lpstr>
      <vt:lpstr>Before &amp; After the walk</vt:lpstr>
      <vt:lpstr>Financial Instructions</vt:lpstr>
      <vt:lpstr>Financial Instructions</vt:lpstr>
      <vt:lpstr>Questions &amp; Next Steps</vt:lpstr>
      <vt:lpstr> Appendix  Faces of Hunger global programs national demographics cws financials</vt:lpstr>
      <vt:lpstr>Faces of hunger:  families</vt:lpstr>
      <vt:lpstr>Faces of hunger:  the Elderly</vt:lpstr>
      <vt:lpstr>Faces of Hunger:   youth</vt:lpstr>
      <vt:lpstr>Advocacy … speaking out with those who are displaced or vulnerable</vt:lpstr>
      <vt:lpstr>Emergency response … helping people recover and rebuild</vt:lpstr>
      <vt:lpstr>Global development … Empowering families to move beyond the cycle of poverty</vt:lpstr>
      <vt:lpstr>Global development - Food security</vt:lpstr>
      <vt:lpstr>Refugees &amp; immigrants … helping people find a home and feel safe</vt:lpstr>
      <vt:lpstr>Who walks?</vt:lpstr>
      <vt:lpstr>CWS financials</vt:lpstr>
      <vt:lpstr>On-line training</vt:lpstr>
      <vt:lpstr>On-line training</vt:lpstr>
      <vt:lpstr>On-line training</vt:lpstr>
      <vt:lpstr>On-line training</vt:lpstr>
      <vt:lpstr>On-line training</vt:lpstr>
      <vt:lpstr>On-line training</vt:lpstr>
      <vt:lpstr>On-line training</vt:lpstr>
      <vt:lpstr>On-line training</vt:lpstr>
      <vt:lpstr>On-line training</vt:lpstr>
      <vt:lpstr>On-line training</vt:lpstr>
      <vt:lpstr>On-line training</vt:lpstr>
    </vt:vector>
  </TitlesOfParts>
  <Company>FIS</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Chicago CROP hunger Walk</dc:title>
  <dc:creator>e1031722</dc:creator>
  <cp:lastModifiedBy>Charles Gunn</cp:lastModifiedBy>
  <cp:revision>176</cp:revision>
  <cp:lastPrinted>2014-09-05T20:44:31Z</cp:lastPrinted>
  <dcterms:created xsi:type="dcterms:W3CDTF">2013-08-24T21:10:03Z</dcterms:created>
  <dcterms:modified xsi:type="dcterms:W3CDTF">2018-09-07T02:29:31Z</dcterms:modified>
</cp:coreProperties>
</file>